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2"/>
  </p:notesMasterIdLst>
  <p:handoutMasterIdLst>
    <p:handoutMasterId r:id="rId43"/>
  </p:handoutMasterIdLst>
  <p:sldIdLst>
    <p:sldId id="256" r:id="rId5"/>
    <p:sldId id="380" r:id="rId6"/>
    <p:sldId id="358" r:id="rId7"/>
    <p:sldId id="360" r:id="rId8"/>
    <p:sldId id="362" r:id="rId9"/>
    <p:sldId id="367" r:id="rId10"/>
    <p:sldId id="364" r:id="rId11"/>
    <p:sldId id="366" r:id="rId12"/>
    <p:sldId id="368" r:id="rId13"/>
    <p:sldId id="369" r:id="rId14"/>
    <p:sldId id="377" r:id="rId15"/>
    <p:sldId id="385" r:id="rId16"/>
    <p:sldId id="381" r:id="rId17"/>
    <p:sldId id="387" r:id="rId18"/>
    <p:sldId id="388" r:id="rId19"/>
    <p:sldId id="389" r:id="rId20"/>
    <p:sldId id="382" r:id="rId21"/>
    <p:sldId id="383" r:id="rId22"/>
    <p:sldId id="384" r:id="rId23"/>
    <p:sldId id="386" r:id="rId24"/>
    <p:sldId id="301" r:id="rId25"/>
    <p:sldId id="316" r:id="rId26"/>
    <p:sldId id="315" r:id="rId27"/>
    <p:sldId id="347" r:id="rId28"/>
    <p:sldId id="348" r:id="rId29"/>
    <p:sldId id="353" r:id="rId30"/>
    <p:sldId id="309" r:id="rId31"/>
    <p:sldId id="326" r:id="rId32"/>
    <p:sldId id="354" r:id="rId33"/>
    <p:sldId id="355" r:id="rId34"/>
    <p:sldId id="356" r:id="rId35"/>
    <p:sldId id="308" r:id="rId36"/>
    <p:sldId id="312" r:id="rId37"/>
    <p:sldId id="341" r:id="rId38"/>
    <p:sldId id="342" r:id="rId39"/>
    <p:sldId id="304" r:id="rId40"/>
    <p:sldId id="282" r:id="rId41"/>
  </p:sldIdLst>
  <p:sldSz cx="18288000" cy="10287000"/>
  <p:notesSz cx="7315200" cy="9601200"/>
  <p:embeddedFontLst>
    <p:embeddedFont>
      <p:font typeface="Calibri" panose="020F0502020204030204" pitchFamily="34" charset="0"/>
      <p:regular r:id="rId44"/>
      <p:bold r:id="rId45"/>
      <p:italic r:id="rId46"/>
      <p:boldItalic r:id="rId47"/>
    </p:embeddedFont>
    <p:embeddedFont>
      <p:font typeface="HK Grotesk Bold" panose="020B0604020202020204" charset="0"/>
      <p:regular r:id="rId48"/>
    </p:embeddedFont>
    <p:embeddedFont>
      <p:font typeface="Open Sans" panose="020B0606030504020204" pitchFamily="34" charset="0"/>
      <p:regular r:id="rId49"/>
      <p:bold r:id="rId50"/>
      <p:italic r:id="rId51"/>
      <p:boldItalic r:id="rId52"/>
    </p:embeddedFont>
    <p:embeddedFont>
      <p:font typeface="Poppins Bold" panose="020B0604020202020204" charset="0"/>
      <p:regular r:id="rId53"/>
      <p:bold r:id="rId54"/>
    </p:embeddedFont>
    <p:embeddedFont>
      <p:font typeface="Roboto" panose="02000000000000000000" pitchFamily="2"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70F"/>
    <a:srgbClr val="00658B"/>
    <a:srgbClr val="B9B9B9"/>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2836F1-6651-4008-8BF9-5D0C058DA6F4}" v="8" dt="2024-03-06T20:08:47.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8" autoAdjust="0"/>
    <p:restoredTop sz="94660"/>
  </p:normalViewPr>
  <p:slideViewPr>
    <p:cSldViewPr snapToGrid="0">
      <p:cViewPr varScale="1">
        <p:scale>
          <a:sx n="57" d="100"/>
          <a:sy n="57" d="100"/>
        </p:scale>
        <p:origin x="114" y="57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Kenny" userId="bdee40d0-23ad-439f-b354-2493277dfb60" providerId="ADAL" clId="{AF2836F1-6651-4008-8BF9-5D0C058DA6F4}"/>
    <pc:docChg chg="undo custSel addSld delSld modSld sldOrd">
      <pc:chgData name="Dennis Kenny" userId="bdee40d0-23ad-439f-b354-2493277dfb60" providerId="ADAL" clId="{AF2836F1-6651-4008-8BF9-5D0C058DA6F4}" dt="2024-03-06T20:17:42.564" v="541" actId="14100"/>
      <pc:docMkLst>
        <pc:docMk/>
      </pc:docMkLst>
      <pc:sldChg chg="modSp mod">
        <pc:chgData name="Dennis Kenny" userId="bdee40d0-23ad-439f-b354-2493277dfb60" providerId="ADAL" clId="{AF2836F1-6651-4008-8BF9-5D0C058DA6F4}" dt="2024-03-06T20:17:42.564" v="541" actId="14100"/>
        <pc:sldMkLst>
          <pc:docMk/>
          <pc:sldMk cId="0" sldId="282"/>
        </pc:sldMkLst>
        <pc:spChg chg="mod">
          <ac:chgData name="Dennis Kenny" userId="bdee40d0-23ad-439f-b354-2493277dfb60" providerId="ADAL" clId="{AF2836F1-6651-4008-8BF9-5D0C058DA6F4}" dt="2024-03-06T20:17:42.564" v="541" actId="14100"/>
          <ac:spMkLst>
            <pc:docMk/>
            <pc:sldMk cId="0" sldId="282"/>
            <ac:spMk id="2" creationId="{00000000-0000-0000-0000-000000000000}"/>
          </ac:spMkLst>
        </pc:spChg>
        <pc:spChg chg="mod">
          <ac:chgData name="Dennis Kenny" userId="bdee40d0-23ad-439f-b354-2493277dfb60" providerId="ADAL" clId="{AF2836F1-6651-4008-8BF9-5D0C058DA6F4}" dt="2024-03-06T20:17:20.383" v="538" actId="1076"/>
          <ac:spMkLst>
            <pc:docMk/>
            <pc:sldMk cId="0" sldId="282"/>
            <ac:spMk id="6" creationId="{00000000-0000-0000-0000-000000000000}"/>
          </ac:spMkLst>
        </pc:spChg>
        <pc:spChg chg="mod">
          <ac:chgData name="Dennis Kenny" userId="bdee40d0-23ad-439f-b354-2493277dfb60" providerId="ADAL" clId="{AF2836F1-6651-4008-8BF9-5D0C058DA6F4}" dt="2024-03-06T20:15:56.783" v="532" actId="1076"/>
          <ac:spMkLst>
            <pc:docMk/>
            <pc:sldMk cId="0" sldId="282"/>
            <ac:spMk id="10" creationId="{00000000-0000-0000-0000-000000000000}"/>
          </ac:spMkLst>
        </pc:spChg>
        <pc:spChg chg="mod">
          <ac:chgData name="Dennis Kenny" userId="bdee40d0-23ad-439f-b354-2493277dfb60" providerId="ADAL" clId="{AF2836F1-6651-4008-8BF9-5D0C058DA6F4}" dt="2024-03-06T20:16:02.304" v="533" actId="1076"/>
          <ac:spMkLst>
            <pc:docMk/>
            <pc:sldMk cId="0" sldId="282"/>
            <ac:spMk id="11" creationId="{00000000-0000-0000-0000-000000000000}"/>
          </ac:spMkLst>
        </pc:spChg>
        <pc:spChg chg="mod">
          <ac:chgData name="Dennis Kenny" userId="bdee40d0-23ad-439f-b354-2493277dfb60" providerId="ADAL" clId="{AF2836F1-6651-4008-8BF9-5D0C058DA6F4}" dt="2024-03-06T20:16:07.080" v="534" actId="1076"/>
          <ac:spMkLst>
            <pc:docMk/>
            <pc:sldMk cId="0" sldId="282"/>
            <ac:spMk id="12" creationId="{00000000-0000-0000-0000-000000000000}"/>
          </ac:spMkLst>
        </pc:spChg>
        <pc:spChg chg="mod">
          <ac:chgData name="Dennis Kenny" userId="bdee40d0-23ad-439f-b354-2493277dfb60" providerId="ADAL" clId="{AF2836F1-6651-4008-8BF9-5D0C058DA6F4}" dt="2024-03-06T20:16:15.428" v="535" actId="1076"/>
          <ac:spMkLst>
            <pc:docMk/>
            <pc:sldMk cId="0" sldId="282"/>
            <ac:spMk id="13" creationId="{00000000-0000-0000-0000-000000000000}"/>
          </ac:spMkLst>
        </pc:spChg>
      </pc:sldChg>
      <pc:sldChg chg="del">
        <pc:chgData name="Dennis Kenny" userId="bdee40d0-23ad-439f-b354-2493277dfb60" providerId="ADAL" clId="{AF2836F1-6651-4008-8BF9-5D0C058DA6F4}" dt="2024-03-06T19:02:38.175" v="339" actId="47"/>
        <pc:sldMkLst>
          <pc:docMk/>
          <pc:sldMk cId="2487555923" sldId="311"/>
        </pc:sldMkLst>
      </pc:sldChg>
      <pc:sldChg chg="del">
        <pc:chgData name="Dennis Kenny" userId="bdee40d0-23ad-439f-b354-2493277dfb60" providerId="ADAL" clId="{AF2836F1-6651-4008-8BF9-5D0C058DA6F4}" dt="2024-03-06T18:59:59.222" v="330" actId="47"/>
        <pc:sldMkLst>
          <pc:docMk/>
          <pc:sldMk cId="3126483788" sldId="318"/>
        </pc:sldMkLst>
      </pc:sldChg>
      <pc:sldChg chg="del">
        <pc:chgData name="Dennis Kenny" userId="bdee40d0-23ad-439f-b354-2493277dfb60" providerId="ADAL" clId="{AF2836F1-6651-4008-8BF9-5D0C058DA6F4}" dt="2024-03-06T19:00:35.110" v="334" actId="47"/>
        <pc:sldMkLst>
          <pc:docMk/>
          <pc:sldMk cId="619334976" sldId="333"/>
        </pc:sldMkLst>
      </pc:sldChg>
      <pc:sldChg chg="del">
        <pc:chgData name="Dennis Kenny" userId="bdee40d0-23ad-439f-b354-2493277dfb60" providerId="ADAL" clId="{AF2836F1-6651-4008-8BF9-5D0C058DA6F4}" dt="2024-03-06T19:00:16.161" v="331" actId="47"/>
        <pc:sldMkLst>
          <pc:docMk/>
          <pc:sldMk cId="1264782595" sldId="334"/>
        </pc:sldMkLst>
      </pc:sldChg>
      <pc:sldChg chg="del">
        <pc:chgData name="Dennis Kenny" userId="bdee40d0-23ad-439f-b354-2493277dfb60" providerId="ADAL" clId="{AF2836F1-6651-4008-8BF9-5D0C058DA6F4}" dt="2024-03-06T19:00:26.740" v="332" actId="47"/>
        <pc:sldMkLst>
          <pc:docMk/>
          <pc:sldMk cId="4090438988" sldId="335"/>
        </pc:sldMkLst>
      </pc:sldChg>
      <pc:sldChg chg="del">
        <pc:chgData name="Dennis Kenny" userId="bdee40d0-23ad-439f-b354-2493277dfb60" providerId="ADAL" clId="{AF2836F1-6651-4008-8BF9-5D0C058DA6F4}" dt="2024-03-06T19:00:29.225" v="333" actId="47"/>
        <pc:sldMkLst>
          <pc:docMk/>
          <pc:sldMk cId="1985349482" sldId="336"/>
        </pc:sldMkLst>
      </pc:sldChg>
      <pc:sldChg chg="del">
        <pc:chgData name="Dennis Kenny" userId="bdee40d0-23ad-439f-b354-2493277dfb60" providerId="ADAL" clId="{AF2836F1-6651-4008-8BF9-5D0C058DA6F4}" dt="2024-03-06T19:00:43.418" v="336" actId="47"/>
        <pc:sldMkLst>
          <pc:docMk/>
          <pc:sldMk cId="1638689755" sldId="337"/>
        </pc:sldMkLst>
      </pc:sldChg>
      <pc:sldChg chg="del">
        <pc:chgData name="Dennis Kenny" userId="bdee40d0-23ad-439f-b354-2493277dfb60" providerId="ADAL" clId="{AF2836F1-6651-4008-8BF9-5D0C058DA6F4}" dt="2024-03-06T19:00:46.918" v="337" actId="47"/>
        <pc:sldMkLst>
          <pc:docMk/>
          <pc:sldMk cId="583331067" sldId="339"/>
        </pc:sldMkLst>
      </pc:sldChg>
      <pc:sldChg chg="del">
        <pc:chgData name="Dennis Kenny" userId="bdee40d0-23ad-439f-b354-2493277dfb60" providerId="ADAL" clId="{AF2836F1-6651-4008-8BF9-5D0C058DA6F4}" dt="2024-03-06T19:01:58.165" v="338" actId="47"/>
        <pc:sldMkLst>
          <pc:docMk/>
          <pc:sldMk cId="2670629986" sldId="340"/>
        </pc:sldMkLst>
      </pc:sldChg>
      <pc:sldChg chg="del">
        <pc:chgData name="Dennis Kenny" userId="bdee40d0-23ad-439f-b354-2493277dfb60" providerId="ADAL" clId="{AF2836F1-6651-4008-8BF9-5D0C058DA6F4}" dt="2024-03-06T19:00:38.923" v="335" actId="47"/>
        <pc:sldMkLst>
          <pc:docMk/>
          <pc:sldMk cId="1783543045" sldId="357"/>
        </pc:sldMkLst>
      </pc:sldChg>
      <pc:sldChg chg="modSp mod">
        <pc:chgData name="Dennis Kenny" userId="bdee40d0-23ad-439f-b354-2493277dfb60" providerId="ADAL" clId="{AF2836F1-6651-4008-8BF9-5D0C058DA6F4}" dt="2024-03-06T19:14:36.739" v="345" actId="1076"/>
        <pc:sldMkLst>
          <pc:docMk/>
          <pc:sldMk cId="1742161201" sldId="360"/>
        </pc:sldMkLst>
        <pc:picChg chg="mod">
          <ac:chgData name="Dennis Kenny" userId="bdee40d0-23ad-439f-b354-2493277dfb60" providerId="ADAL" clId="{AF2836F1-6651-4008-8BF9-5D0C058DA6F4}" dt="2024-03-06T19:14:36.739" v="345" actId="1076"/>
          <ac:picMkLst>
            <pc:docMk/>
            <pc:sldMk cId="1742161201" sldId="360"/>
            <ac:picMk id="13" creationId="{EA5F829F-6FE8-4BF3-41B2-4169AEDED7B0}"/>
          </ac:picMkLst>
        </pc:picChg>
      </pc:sldChg>
      <pc:sldChg chg="del">
        <pc:chgData name="Dennis Kenny" userId="bdee40d0-23ad-439f-b354-2493277dfb60" providerId="ADAL" clId="{AF2836F1-6651-4008-8BF9-5D0C058DA6F4}" dt="2024-03-06T17:19:37.247" v="0" actId="47"/>
        <pc:sldMkLst>
          <pc:docMk/>
          <pc:sldMk cId="1920719911" sldId="361"/>
        </pc:sldMkLst>
      </pc:sldChg>
      <pc:sldChg chg="del">
        <pc:chgData name="Dennis Kenny" userId="bdee40d0-23ad-439f-b354-2493277dfb60" providerId="ADAL" clId="{AF2836F1-6651-4008-8BF9-5D0C058DA6F4}" dt="2024-03-06T17:19:43.823" v="1" actId="47"/>
        <pc:sldMkLst>
          <pc:docMk/>
          <pc:sldMk cId="1573053444" sldId="363"/>
        </pc:sldMkLst>
      </pc:sldChg>
      <pc:sldChg chg="modSp mod ord">
        <pc:chgData name="Dennis Kenny" userId="bdee40d0-23ad-439f-b354-2493277dfb60" providerId="ADAL" clId="{AF2836F1-6651-4008-8BF9-5D0C058DA6F4}" dt="2024-03-06T19:15:37.837" v="349" actId="1076"/>
        <pc:sldMkLst>
          <pc:docMk/>
          <pc:sldMk cId="2882400430" sldId="364"/>
        </pc:sldMkLst>
        <pc:picChg chg="mod">
          <ac:chgData name="Dennis Kenny" userId="bdee40d0-23ad-439f-b354-2493277dfb60" providerId="ADAL" clId="{AF2836F1-6651-4008-8BF9-5D0C058DA6F4}" dt="2024-03-06T19:15:37.837" v="349" actId="1076"/>
          <ac:picMkLst>
            <pc:docMk/>
            <pc:sldMk cId="2882400430" sldId="364"/>
            <ac:picMk id="6" creationId="{594776CF-140A-308A-FA7F-32374CBA4E99}"/>
          </ac:picMkLst>
        </pc:picChg>
      </pc:sldChg>
      <pc:sldChg chg="modSp mod ord">
        <pc:chgData name="Dennis Kenny" userId="bdee40d0-23ad-439f-b354-2493277dfb60" providerId="ADAL" clId="{AF2836F1-6651-4008-8BF9-5D0C058DA6F4}" dt="2024-03-06T19:15:54.173" v="351" actId="1076"/>
        <pc:sldMkLst>
          <pc:docMk/>
          <pc:sldMk cId="1399150446" sldId="366"/>
        </pc:sldMkLst>
        <pc:picChg chg="mod">
          <ac:chgData name="Dennis Kenny" userId="bdee40d0-23ad-439f-b354-2493277dfb60" providerId="ADAL" clId="{AF2836F1-6651-4008-8BF9-5D0C058DA6F4}" dt="2024-03-06T19:15:54.173" v="351" actId="1076"/>
          <ac:picMkLst>
            <pc:docMk/>
            <pc:sldMk cId="1399150446" sldId="366"/>
            <ac:picMk id="6" creationId="{4B525F01-BE33-E0F2-E8DD-BDDBFA5E61F8}"/>
          </ac:picMkLst>
        </pc:picChg>
      </pc:sldChg>
      <pc:sldChg chg="modSp mod">
        <pc:chgData name="Dennis Kenny" userId="bdee40d0-23ad-439f-b354-2493277dfb60" providerId="ADAL" clId="{AF2836F1-6651-4008-8BF9-5D0C058DA6F4}" dt="2024-03-06T19:15:13.252" v="347" actId="1076"/>
        <pc:sldMkLst>
          <pc:docMk/>
          <pc:sldMk cId="1923637940" sldId="367"/>
        </pc:sldMkLst>
        <pc:picChg chg="mod">
          <ac:chgData name="Dennis Kenny" userId="bdee40d0-23ad-439f-b354-2493277dfb60" providerId="ADAL" clId="{AF2836F1-6651-4008-8BF9-5D0C058DA6F4}" dt="2024-03-06T19:15:13.252" v="347" actId="1076"/>
          <ac:picMkLst>
            <pc:docMk/>
            <pc:sldMk cId="1923637940" sldId="367"/>
            <ac:picMk id="6" creationId="{B9B1D6D2-1D9E-B473-E78B-E457A69CAE31}"/>
          </ac:picMkLst>
        </pc:picChg>
      </pc:sldChg>
      <pc:sldChg chg="modSp mod ord">
        <pc:chgData name="Dennis Kenny" userId="bdee40d0-23ad-439f-b354-2493277dfb60" providerId="ADAL" clId="{AF2836F1-6651-4008-8BF9-5D0C058DA6F4}" dt="2024-03-06T19:16:13.346" v="353" actId="1076"/>
        <pc:sldMkLst>
          <pc:docMk/>
          <pc:sldMk cId="63426421" sldId="368"/>
        </pc:sldMkLst>
        <pc:picChg chg="mod">
          <ac:chgData name="Dennis Kenny" userId="bdee40d0-23ad-439f-b354-2493277dfb60" providerId="ADAL" clId="{AF2836F1-6651-4008-8BF9-5D0C058DA6F4}" dt="2024-03-06T19:16:13.346" v="353" actId="1076"/>
          <ac:picMkLst>
            <pc:docMk/>
            <pc:sldMk cId="63426421" sldId="368"/>
            <ac:picMk id="6" creationId="{6A841826-3907-40BB-9DE9-49DB41A516B5}"/>
          </ac:picMkLst>
        </pc:picChg>
      </pc:sldChg>
      <pc:sldChg chg="modSp mod ord">
        <pc:chgData name="Dennis Kenny" userId="bdee40d0-23ad-439f-b354-2493277dfb60" providerId="ADAL" clId="{AF2836F1-6651-4008-8BF9-5D0C058DA6F4}" dt="2024-03-06T19:16:44.983" v="355" actId="1076"/>
        <pc:sldMkLst>
          <pc:docMk/>
          <pc:sldMk cId="949454020" sldId="369"/>
        </pc:sldMkLst>
        <pc:picChg chg="mod">
          <ac:chgData name="Dennis Kenny" userId="bdee40d0-23ad-439f-b354-2493277dfb60" providerId="ADAL" clId="{AF2836F1-6651-4008-8BF9-5D0C058DA6F4}" dt="2024-03-06T19:16:44.983" v="355" actId="1076"/>
          <ac:picMkLst>
            <pc:docMk/>
            <pc:sldMk cId="949454020" sldId="369"/>
            <ac:picMk id="6" creationId="{C0FE9F44-8710-44B2-7E90-466BAFF9BC1D}"/>
          </ac:picMkLst>
        </pc:picChg>
      </pc:sldChg>
      <pc:sldChg chg="del">
        <pc:chgData name="Dennis Kenny" userId="bdee40d0-23ad-439f-b354-2493277dfb60" providerId="ADAL" clId="{AF2836F1-6651-4008-8BF9-5D0C058DA6F4}" dt="2024-03-06T17:27:38.985" v="18" actId="47"/>
        <pc:sldMkLst>
          <pc:docMk/>
          <pc:sldMk cId="934772127" sldId="370"/>
        </pc:sldMkLst>
      </pc:sldChg>
      <pc:sldChg chg="del">
        <pc:chgData name="Dennis Kenny" userId="bdee40d0-23ad-439f-b354-2493277dfb60" providerId="ADAL" clId="{AF2836F1-6651-4008-8BF9-5D0C058DA6F4}" dt="2024-03-06T17:27:43.112" v="19" actId="47"/>
        <pc:sldMkLst>
          <pc:docMk/>
          <pc:sldMk cId="2743855620" sldId="371"/>
        </pc:sldMkLst>
      </pc:sldChg>
      <pc:sldChg chg="del">
        <pc:chgData name="Dennis Kenny" userId="bdee40d0-23ad-439f-b354-2493277dfb60" providerId="ADAL" clId="{AF2836F1-6651-4008-8BF9-5D0C058DA6F4}" dt="2024-03-06T17:27:48.175" v="20" actId="47"/>
        <pc:sldMkLst>
          <pc:docMk/>
          <pc:sldMk cId="2993745833" sldId="372"/>
        </pc:sldMkLst>
      </pc:sldChg>
      <pc:sldChg chg="addSp delSp del mod">
        <pc:chgData name="Dennis Kenny" userId="bdee40d0-23ad-439f-b354-2493277dfb60" providerId="ADAL" clId="{AF2836F1-6651-4008-8BF9-5D0C058DA6F4}" dt="2024-03-06T17:43:12.730" v="323" actId="47"/>
        <pc:sldMkLst>
          <pc:docMk/>
          <pc:sldMk cId="4263936762" sldId="373"/>
        </pc:sldMkLst>
        <pc:spChg chg="add del">
          <ac:chgData name="Dennis Kenny" userId="bdee40d0-23ad-439f-b354-2493277dfb60" providerId="ADAL" clId="{AF2836F1-6651-4008-8BF9-5D0C058DA6F4}" dt="2024-03-06T17:30:52.308" v="27" actId="22"/>
          <ac:spMkLst>
            <pc:docMk/>
            <pc:sldMk cId="4263936762" sldId="373"/>
            <ac:spMk id="10" creationId="{52724C28-FC83-7D15-5AE8-1C9794D87DAB}"/>
          </ac:spMkLst>
        </pc:spChg>
        <pc:picChg chg="del">
          <ac:chgData name="Dennis Kenny" userId="bdee40d0-23ad-439f-b354-2493277dfb60" providerId="ADAL" clId="{AF2836F1-6651-4008-8BF9-5D0C058DA6F4}" dt="2024-03-06T17:30:40.590" v="25" actId="478"/>
          <ac:picMkLst>
            <pc:docMk/>
            <pc:sldMk cId="4263936762" sldId="373"/>
            <ac:picMk id="6" creationId="{C1522E2A-EB53-B56D-3DA1-E5C9B10DF5CC}"/>
          </ac:picMkLst>
        </pc:picChg>
      </pc:sldChg>
      <pc:sldChg chg="del">
        <pc:chgData name="Dennis Kenny" userId="bdee40d0-23ad-439f-b354-2493277dfb60" providerId="ADAL" clId="{AF2836F1-6651-4008-8BF9-5D0C058DA6F4}" dt="2024-03-06T17:43:29.021" v="327" actId="47"/>
        <pc:sldMkLst>
          <pc:docMk/>
          <pc:sldMk cId="2194232544" sldId="374"/>
        </pc:sldMkLst>
      </pc:sldChg>
      <pc:sldChg chg="del">
        <pc:chgData name="Dennis Kenny" userId="bdee40d0-23ad-439f-b354-2493277dfb60" providerId="ADAL" clId="{AF2836F1-6651-4008-8BF9-5D0C058DA6F4}" dt="2024-03-06T17:43:16.642" v="324" actId="47"/>
        <pc:sldMkLst>
          <pc:docMk/>
          <pc:sldMk cId="672905855" sldId="375"/>
        </pc:sldMkLst>
      </pc:sldChg>
      <pc:sldChg chg="del">
        <pc:chgData name="Dennis Kenny" userId="bdee40d0-23ad-439f-b354-2493277dfb60" providerId="ADAL" clId="{AF2836F1-6651-4008-8BF9-5D0C058DA6F4}" dt="2024-03-06T17:43:10.746" v="322" actId="47"/>
        <pc:sldMkLst>
          <pc:docMk/>
          <pc:sldMk cId="2774313467" sldId="376"/>
        </pc:sldMkLst>
      </pc:sldChg>
      <pc:sldChg chg="modSp mod ord">
        <pc:chgData name="Dennis Kenny" userId="bdee40d0-23ad-439f-b354-2493277dfb60" providerId="ADAL" clId="{AF2836F1-6651-4008-8BF9-5D0C058DA6F4}" dt="2024-03-06T19:13:02.167" v="341" actId="1076"/>
        <pc:sldMkLst>
          <pc:docMk/>
          <pc:sldMk cId="2613031963" sldId="377"/>
        </pc:sldMkLst>
        <pc:picChg chg="mod">
          <ac:chgData name="Dennis Kenny" userId="bdee40d0-23ad-439f-b354-2493277dfb60" providerId="ADAL" clId="{AF2836F1-6651-4008-8BF9-5D0C058DA6F4}" dt="2024-03-06T19:13:02.167" v="341" actId="1076"/>
          <ac:picMkLst>
            <pc:docMk/>
            <pc:sldMk cId="2613031963" sldId="377"/>
            <ac:picMk id="6" creationId="{5D4A7DD1-ED67-57FB-B3C8-CFD77CF043D0}"/>
          </ac:picMkLst>
        </pc:picChg>
      </pc:sldChg>
      <pc:sldChg chg="del">
        <pc:chgData name="Dennis Kenny" userId="bdee40d0-23ad-439f-b354-2493277dfb60" providerId="ADAL" clId="{AF2836F1-6651-4008-8BF9-5D0C058DA6F4}" dt="2024-03-06T17:43:24.533" v="326" actId="47"/>
        <pc:sldMkLst>
          <pc:docMk/>
          <pc:sldMk cId="1167825683" sldId="378"/>
        </pc:sldMkLst>
      </pc:sldChg>
      <pc:sldChg chg="del">
        <pc:chgData name="Dennis Kenny" userId="bdee40d0-23ad-439f-b354-2493277dfb60" providerId="ADAL" clId="{AF2836F1-6651-4008-8BF9-5D0C058DA6F4}" dt="2024-03-06T17:43:19.270" v="325" actId="47"/>
        <pc:sldMkLst>
          <pc:docMk/>
          <pc:sldMk cId="1828300144" sldId="379"/>
        </pc:sldMkLst>
      </pc:sldChg>
      <pc:sldChg chg="modSp mod">
        <pc:chgData name="Dennis Kenny" userId="bdee40d0-23ad-439f-b354-2493277dfb60" providerId="ADAL" clId="{AF2836F1-6651-4008-8BF9-5D0C058DA6F4}" dt="2024-03-06T19:14:16.860" v="343" actId="1076"/>
        <pc:sldMkLst>
          <pc:docMk/>
          <pc:sldMk cId="2865858644" sldId="380"/>
        </pc:sldMkLst>
        <pc:spChg chg="mod">
          <ac:chgData name="Dennis Kenny" userId="bdee40d0-23ad-439f-b354-2493277dfb60" providerId="ADAL" clId="{AF2836F1-6651-4008-8BF9-5D0C058DA6F4}" dt="2024-03-06T19:14:16.860" v="343" actId="1076"/>
          <ac:spMkLst>
            <pc:docMk/>
            <pc:sldMk cId="2865858644" sldId="380"/>
            <ac:spMk id="6" creationId="{18FADC50-DC65-2A54-47F1-D8805670A6F5}"/>
          </ac:spMkLst>
        </pc:spChg>
      </pc:sldChg>
      <pc:sldChg chg="addSp delSp modSp mod">
        <pc:chgData name="Dennis Kenny" userId="bdee40d0-23ad-439f-b354-2493277dfb60" providerId="ADAL" clId="{AF2836F1-6651-4008-8BF9-5D0C058DA6F4}" dt="2024-03-06T19:25:31.113" v="368" actId="1076"/>
        <pc:sldMkLst>
          <pc:docMk/>
          <pc:sldMk cId="1625264428" sldId="381"/>
        </pc:sldMkLst>
        <pc:picChg chg="del mod">
          <ac:chgData name="Dennis Kenny" userId="bdee40d0-23ad-439f-b354-2493277dfb60" providerId="ADAL" clId="{AF2836F1-6651-4008-8BF9-5D0C058DA6F4}" dt="2024-03-06T19:21:02.121" v="359" actId="478"/>
          <ac:picMkLst>
            <pc:docMk/>
            <pc:sldMk cId="1625264428" sldId="381"/>
            <ac:picMk id="6" creationId="{469B3B93-DECF-BC82-CF85-1CA668B77CF2}"/>
          </ac:picMkLst>
        </pc:picChg>
        <pc:picChg chg="add del mod">
          <ac:chgData name="Dennis Kenny" userId="bdee40d0-23ad-439f-b354-2493277dfb60" providerId="ADAL" clId="{AF2836F1-6651-4008-8BF9-5D0C058DA6F4}" dt="2024-03-06T19:24:53.317" v="363" actId="478"/>
          <ac:picMkLst>
            <pc:docMk/>
            <pc:sldMk cId="1625264428" sldId="381"/>
            <ac:picMk id="10" creationId="{2B070C7A-7959-171B-CB5E-51D47D5B0FD7}"/>
          </ac:picMkLst>
        </pc:picChg>
        <pc:picChg chg="add mod">
          <ac:chgData name="Dennis Kenny" userId="bdee40d0-23ad-439f-b354-2493277dfb60" providerId="ADAL" clId="{AF2836F1-6651-4008-8BF9-5D0C058DA6F4}" dt="2024-03-06T19:25:31.113" v="368" actId="1076"/>
          <ac:picMkLst>
            <pc:docMk/>
            <pc:sldMk cId="1625264428" sldId="381"/>
            <ac:picMk id="12" creationId="{381EDC2D-6B7F-774C-ED20-E292AC07B838}"/>
          </ac:picMkLst>
        </pc:picChg>
      </pc:sldChg>
      <pc:sldChg chg="addSp delSp modSp add del mod">
        <pc:chgData name="Dennis Kenny" userId="bdee40d0-23ad-439f-b354-2493277dfb60" providerId="ADAL" clId="{AF2836F1-6651-4008-8BF9-5D0C058DA6F4}" dt="2024-03-06T19:36:07.576" v="386" actId="1076"/>
        <pc:sldMkLst>
          <pc:docMk/>
          <pc:sldMk cId="2826947881" sldId="382"/>
        </pc:sldMkLst>
        <pc:picChg chg="del">
          <ac:chgData name="Dennis Kenny" userId="bdee40d0-23ad-439f-b354-2493277dfb60" providerId="ADAL" clId="{AF2836F1-6651-4008-8BF9-5D0C058DA6F4}" dt="2024-03-06T19:35:12.334" v="379" actId="478"/>
          <ac:picMkLst>
            <pc:docMk/>
            <pc:sldMk cId="2826947881" sldId="382"/>
            <ac:picMk id="6" creationId="{381B98D6-1C61-77D9-AB29-4B4274323358}"/>
          </ac:picMkLst>
        </pc:picChg>
        <pc:picChg chg="add mod">
          <ac:chgData name="Dennis Kenny" userId="bdee40d0-23ad-439f-b354-2493277dfb60" providerId="ADAL" clId="{AF2836F1-6651-4008-8BF9-5D0C058DA6F4}" dt="2024-03-06T19:36:07.576" v="386" actId="1076"/>
          <ac:picMkLst>
            <pc:docMk/>
            <pc:sldMk cId="2826947881" sldId="382"/>
            <ac:picMk id="10" creationId="{63317794-2256-77DB-37AF-123C7B7C0E4F}"/>
          </ac:picMkLst>
        </pc:picChg>
      </pc:sldChg>
      <pc:sldChg chg="addSp delSp modSp mod">
        <pc:chgData name="Dennis Kenny" userId="bdee40d0-23ad-439f-b354-2493277dfb60" providerId="ADAL" clId="{AF2836F1-6651-4008-8BF9-5D0C058DA6F4}" dt="2024-03-06T20:09:26.070" v="423" actId="14100"/>
        <pc:sldMkLst>
          <pc:docMk/>
          <pc:sldMk cId="3249059716" sldId="383"/>
        </pc:sldMkLst>
        <pc:picChg chg="del">
          <ac:chgData name="Dennis Kenny" userId="bdee40d0-23ad-439f-b354-2493277dfb60" providerId="ADAL" clId="{AF2836F1-6651-4008-8BF9-5D0C058DA6F4}" dt="2024-03-06T19:38:59.638" v="389" actId="478"/>
          <ac:picMkLst>
            <pc:docMk/>
            <pc:sldMk cId="3249059716" sldId="383"/>
            <ac:picMk id="6" creationId="{1C550733-BC71-1FF4-DE5C-486A9A6E48C6}"/>
          </ac:picMkLst>
        </pc:picChg>
        <pc:picChg chg="add del mod">
          <ac:chgData name="Dennis Kenny" userId="bdee40d0-23ad-439f-b354-2493277dfb60" providerId="ADAL" clId="{AF2836F1-6651-4008-8BF9-5D0C058DA6F4}" dt="2024-03-06T20:08:38.509" v="417" actId="478"/>
          <ac:picMkLst>
            <pc:docMk/>
            <pc:sldMk cId="3249059716" sldId="383"/>
            <ac:picMk id="10" creationId="{D756F236-F93B-3351-945D-07D6F368E9C9}"/>
          </ac:picMkLst>
        </pc:picChg>
        <pc:picChg chg="add mod">
          <ac:chgData name="Dennis Kenny" userId="bdee40d0-23ad-439f-b354-2493277dfb60" providerId="ADAL" clId="{AF2836F1-6651-4008-8BF9-5D0C058DA6F4}" dt="2024-03-06T20:09:26.070" v="423" actId="14100"/>
          <ac:picMkLst>
            <pc:docMk/>
            <pc:sldMk cId="3249059716" sldId="383"/>
            <ac:picMk id="12" creationId="{DA7E8E20-C948-B026-0F0B-968362229AF8}"/>
          </ac:picMkLst>
        </pc:picChg>
      </pc:sldChg>
      <pc:sldChg chg="modSp mod">
        <pc:chgData name="Dennis Kenny" userId="bdee40d0-23ad-439f-b354-2493277dfb60" providerId="ADAL" clId="{AF2836F1-6651-4008-8BF9-5D0C058DA6F4}" dt="2024-03-06T19:19:26.927" v="357" actId="1076"/>
        <pc:sldMkLst>
          <pc:docMk/>
          <pc:sldMk cId="2642900688" sldId="384"/>
        </pc:sldMkLst>
        <pc:picChg chg="mod">
          <ac:chgData name="Dennis Kenny" userId="bdee40d0-23ad-439f-b354-2493277dfb60" providerId="ADAL" clId="{AF2836F1-6651-4008-8BF9-5D0C058DA6F4}" dt="2024-03-06T19:19:26.927" v="357" actId="1076"/>
          <ac:picMkLst>
            <pc:docMk/>
            <pc:sldMk cId="2642900688" sldId="384"/>
            <ac:picMk id="6" creationId="{F08C2A8B-E212-2B39-2FEB-01CF22726309}"/>
          </ac:picMkLst>
        </pc:picChg>
      </pc:sldChg>
      <pc:sldChg chg="delSp modSp add mod ord">
        <pc:chgData name="Dennis Kenny" userId="bdee40d0-23ad-439f-b354-2493277dfb60" providerId="ADAL" clId="{AF2836F1-6651-4008-8BF9-5D0C058DA6F4}" dt="2024-03-06T17:34:57.262" v="217"/>
        <pc:sldMkLst>
          <pc:docMk/>
          <pc:sldMk cId="1185372957" sldId="385"/>
        </pc:sldMkLst>
        <pc:spChg chg="mod">
          <ac:chgData name="Dennis Kenny" userId="bdee40d0-23ad-439f-b354-2493277dfb60" providerId="ADAL" clId="{AF2836F1-6651-4008-8BF9-5D0C058DA6F4}" dt="2024-03-06T17:34:41.872" v="211" actId="1076"/>
          <ac:spMkLst>
            <pc:docMk/>
            <pc:sldMk cId="1185372957" sldId="385"/>
            <ac:spMk id="5" creationId="{2AA07F7E-0172-4954-A74F-3D80F7AB3749}"/>
          </ac:spMkLst>
        </pc:spChg>
        <pc:spChg chg="del mod">
          <ac:chgData name="Dennis Kenny" userId="bdee40d0-23ad-439f-b354-2493277dfb60" providerId="ADAL" clId="{AF2836F1-6651-4008-8BF9-5D0C058DA6F4}" dt="2024-03-06T17:33:14.849" v="133" actId="478"/>
          <ac:spMkLst>
            <pc:docMk/>
            <pc:sldMk cId="1185372957" sldId="385"/>
            <ac:spMk id="6" creationId="{18FADC50-DC65-2A54-47F1-D8805670A6F5}"/>
          </ac:spMkLst>
        </pc:spChg>
      </pc:sldChg>
      <pc:sldChg chg="modSp add mod ord">
        <pc:chgData name="Dennis Kenny" userId="bdee40d0-23ad-439f-b354-2493277dfb60" providerId="ADAL" clId="{AF2836F1-6651-4008-8BF9-5D0C058DA6F4}" dt="2024-03-06T17:43:00.249" v="321" actId="1076"/>
        <pc:sldMkLst>
          <pc:docMk/>
          <pc:sldMk cId="4232276579" sldId="386"/>
        </pc:sldMkLst>
        <pc:spChg chg="mod">
          <ac:chgData name="Dennis Kenny" userId="bdee40d0-23ad-439f-b354-2493277dfb60" providerId="ADAL" clId="{AF2836F1-6651-4008-8BF9-5D0C058DA6F4}" dt="2024-03-06T17:43:00.249" v="321" actId="1076"/>
          <ac:spMkLst>
            <pc:docMk/>
            <pc:sldMk cId="4232276579" sldId="386"/>
            <ac:spMk id="5" creationId="{2AA07F7E-0172-4954-A74F-3D80F7AB3749}"/>
          </ac:spMkLst>
        </pc:spChg>
      </pc:sldChg>
      <pc:sldChg chg="addSp delSp modSp add del mod">
        <pc:chgData name="Dennis Kenny" userId="bdee40d0-23ad-439f-b354-2493277dfb60" providerId="ADAL" clId="{AF2836F1-6651-4008-8BF9-5D0C058DA6F4}" dt="2024-03-06T19:36:23.336" v="388" actId="1076"/>
        <pc:sldMkLst>
          <pc:docMk/>
          <pc:sldMk cId="1882742567" sldId="387"/>
        </pc:sldMkLst>
        <pc:picChg chg="del">
          <ac:chgData name="Dennis Kenny" userId="bdee40d0-23ad-439f-b354-2493277dfb60" providerId="ADAL" clId="{AF2836F1-6651-4008-8BF9-5D0C058DA6F4}" dt="2024-03-06T19:26:00.007" v="371" actId="478"/>
          <ac:picMkLst>
            <pc:docMk/>
            <pc:sldMk cId="1882742567" sldId="387"/>
            <ac:picMk id="6" creationId="{469B3B93-DECF-BC82-CF85-1CA668B77CF2}"/>
          </ac:picMkLst>
        </pc:picChg>
        <pc:picChg chg="add mod">
          <ac:chgData name="Dennis Kenny" userId="bdee40d0-23ad-439f-b354-2493277dfb60" providerId="ADAL" clId="{AF2836F1-6651-4008-8BF9-5D0C058DA6F4}" dt="2024-03-06T19:36:23.336" v="388" actId="1076"/>
          <ac:picMkLst>
            <pc:docMk/>
            <pc:sldMk cId="1882742567" sldId="387"/>
            <ac:picMk id="10" creationId="{6B6C0A32-17BE-02D8-D6A1-DC68D6D174BD}"/>
          </ac:picMkLst>
        </pc:picChg>
      </pc:sldChg>
      <pc:sldChg chg="addSp delSp modSp add mod">
        <pc:chgData name="Dennis Kenny" userId="bdee40d0-23ad-439f-b354-2493277dfb60" providerId="ADAL" clId="{AF2836F1-6651-4008-8BF9-5D0C058DA6F4}" dt="2024-03-06T19:44:14.402" v="405" actId="14100"/>
        <pc:sldMkLst>
          <pc:docMk/>
          <pc:sldMk cId="485601925" sldId="388"/>
        </pc:sldMkLst>
        <pc:picChg chg="add mod">
          <ac:chgData name="Dennis Kenny" userId="bdee40d0-23ad-439f-b354-2493277dfb60" providerId="ADAL" clId="{AF2836F1-6651-4008-8BF9-5D0C058DA6F4}" dt="2024-03-06T19:44:14.402" v="405" actId="14100"/>
          <ac:picMkLst>
            <pc:docMk/>
            <pc:sldMk cId="485601925" sldId="388"/>
            <ac:picMk id="6" creationId="{659FBE29-D296-3047-3868-AC28E81B728B}"/>
          </ac:picMkLst>
        </pc:picChg>
        <pc:picChg chg="del">
          <ac:chgData name="Dennis Kenny" userId="bdee40d0-23ad-439f-b354-2493277dfb60" providerId="ADAL" clId="{AF2836F1-6651-4008-8BF9-5D0C058DA6F4}" dt="2024-03-06T19:40:34.173" v="397" actId="478"/>
          <ac:picMkLst>
            <pc:docMk/>
            <pc:sldMk cId="485601925" sldId="388"/>
            <ac:picMk id="10" creationId="{6B6C0A32-17BE-02D8-D6A1-DC68D6D174BD}"/>
          </ac:picMkLst>
        </pc:picChg>
      </pc:sldChg>
      <pc:sldChg chg="addSp modSp add mod">
        <pc:chgData name="Dennis Kenny" userId="bdee40d0-23ad-439f-b354-2493277dfb60" providerId="ADAL" clId="{AF2836F1-6651-4008-8BF9-5D0C058DA6F4}" dt="2024-03-06T20:04:33.134" v="416" actId="14100"/>
        <pc:sldMkLst>
          <pc:docMk/>
          <pc:sldMk cId="988575230" sldId="389"/>
        </pc:sldMkLst>
        <pc:picChg chg="add mod">
          <ac:chgData name="Dennis Kenny" userId="bdee40d0-23ad-439f-b354-2493277dfb60" providerId="ADAL" clId="{AF2836F1-6651-4008-8BF9-5D0C058DA6F4}" dt="2024-03-06T20:02:20.141" v="410" actId="14100"/>
          <ac:picMkLst>
            <pc:docMk/>
            <pc:sldMk cId="988575230" sldId="389"/>
            <ac:picMk id="10" creationId="{3F8A3151-A5E5-44A6-C432-62EB9E002F44}"/>
          </ac:picMkLst>
        </pc:picChg>
        <pc:cxnChg chg="add mod">
          <ac:chgData name="Dennis Kenny" userId="bdee40d0-23ad-439f-b354-2493277dfb60" providerId="ADAL" clId="{AF2836F1-6651-4008-8BF9-5D0C058DA6F4}" dt="2024-03-06T20:04:33.134" v="416" actId="14100"/>
          <ac:cxnSpMkLst>
            <pc:docMk/>
            <pc:sldMk cId="988575230" sldId="389"/>
            <ac:cxnSpMk id="12" creationId="{F8FF8B71-D80B-9A9D-B52F-436420C64B9D}"/>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6A016F-4092-4BE1-915A-3A344134CB1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June 2021</a:t>
            </a:r>
          </a:p>
        </p:txBody>
      </p:sp>
      <p:sp>
        <p:nvSpPr>
          <p:cNvPr id="3" name="Date Placeholder 2">
            <a:extLst>
              <a:ext uri="{FF2B5EF4-FFF2-40B4-BE49-F238E27FC236}">
                <a16:creationId xmlns:a16="http://schemas.microsoft.com/office/drawing/2014/main" id="{16EAFBDA-5707-45BD-9349-E12EF8A3838A}"/>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15655F3-42EF-47C2-82F3-7464CD9F41A6}" type="datetimeFigureOut">
              <a:rPr lang="en-US" smtClean="0"/>
              <a:t>3/6/2024</a:t>
            </a:fld>
            <a:endParaRPr lang="en-US"/>
          </a:p>
        </p:txBody>
      </p:sp>
      <p:sp>
        <p:nvSpPr>
          <p:cNvPr id="4" name="Footer Placeholder 3">
            <a:extLst>
              <a:ext uri="{FF2B5EF4-FFF2-40B4-BE49-F238E27FC236}">
                <a16:creationId xmlns:a16="http://schemas.microsoft.com/office/drawing/2014/main" id="{A0AE1ED3-2FCC-48AF-B824-0688607C1088}"/>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E0D590FE-46B7-4A07-BE40-31CABACC0C42}"/>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19B30FD-276B-4371-9CF7-11A879EAC600}" type="slidenum">
              <a:rPr lang="en-US" smtClean="0"/>
              <a:t>‹#›</a:t>
            </a:fld>
            <a:endParaRPr lang="en-US"/>
          </a:p>
        </p:txBody>
      </p:sp>
    </p:spTree>
    <p:extLst>
      <p:ext uri="{BB962C8B-B14F-4D97-AF65-F5344CB8AC3E}">
        <p14:creationId xmlns:p14="http://schemas.microsoft.com/office/powerpoint/2010/main" val="13073939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r>
              <a:rPr lang="cs-CZ"/>
              <a:t>June 2021</a:t>
            </a: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r>
              <a:rPr lang="en-US"/>
              <a:t>Thanks, Lance! And Hello everyone, thank you for joining us. Today we will be talking about using your website and social media to promote your ADS center. </a:t>
            </a:r>
          </a:p>
          <a:p>
            <a:endParaRPr lang="en-US"/>
          </a:p>
          <a:p>
            <a:r>
              <a:rPr lang="en-US"/>
              <a:t>We have a lot of ground to cover, but we’ll try to leave some room for Q&amp;A so you can put your questions in the chat box and we will go over those at the end. </a:t>
            </a:r>
          </a:p>
          <a:p>
            <a:endParaRPr lang="en-US"/>
          </a:p>
          <a:p>
            <a:r>
              <a:rPr lang="en-US"/>
              <a:t>So let’s get started.</a:t>
            </a:r>
          </a:p>
          <a:p>
            <a:pPr lvl="0"/>
            <a:r>
              <a:rPr lang="en-US"/>
              <a:t>.</a:t>
            </a:r>
          </a:p>
          <a:p>
            <a:pPr lvl="0"/>
            <a:endParaRPr lang="en-US"/>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2616470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2364979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1525533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2947978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3426714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3722782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37688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2419378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3911174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2199060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1315631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1215691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a:effectLst/>
              <a:latin typeface="Calibri" panose="020F0502020204030204" pitchFamily="34" charset="0"/>
              <a:ea typeface="Calibri" panose="020F0502020204030204" pitchFamily="34" charset="0"/>
            </a:endParaRPr>
          </a:p>
          <a:p>
            <a:pPr marL="0" marR="0" lvl="0" indent="0">
              <a:lnSpc>
                <a:spcPct val="105000"/>
              </a:lnSpc>
              <a:buSzPts val="1000"/>
              <a:buFont typeface="Symbol" panose="05050102010706020507" pitchFamily="18" charset="2"/>
              <a:buNone/>
              <a:tabLst>
                <a:tab pos="457200" algn="l"/>
              </a:tabLst>
            </a:pPr>
            <a:r>
              <a:rPr lang="en-US" sz="1800">
                <a:effectLst/>
                <a:latin typeface="Calibri" panose="020F0502020204030204" pitchFamily="34" charset="0"/>
                <a:ea typeface="Calibri" panose="020F0502020204030204" pitchFamily="34" charset="0"/>
              </a:rPr>
              <a:t>Your website and social media programs are important parts of your overall digital marketing program. So what is digital marketing?</a:t>
            </a:r>
          </a:p>
          <a:p>
            <a:pPr marL="0" marR="0" lvl="0" indent="0">
              <a:lnSpc>
                <a:spcPct val="105000"/>
              </a:lnSpc>
              <a:buSzPts val="1000"/>
              <a:buFont typeface="Symbol" panose="05050102010706020507" pitchFamily="18" charset="2"/>
              <a:buNone/>
              <a:tabLst>
                <a:tab pos="457200" algn="l"/>
              </a:tabLst>
            </a:pPr>
            <a:endParaRPr lang="en-US" sz="1800">
              <a:effectLst/>
              <a:latin typeface="Calibri" panose="020F0502020204030204" pitchFamily="34" charset="0"/>
              <a:ea typeface="Calibri" panose="020F0502020204030204" pitchFamily="34" charset="0"/>
            </a:endParaRPr>
          </a:p>
          <a:p>
            <a:pPr marL="0" marR="0" lvl="0" indent="0">
              <a:lnSpc>
                <a:spcPct val="105000"/>
              </a:lnSpc>
              <a:buSzPts val="1000"/>
              <a:buFont typeface="Symbol" panose="05050102010706020507" pitchFamily="18" charset="2"/>
              <a:buNone/>
              <a:tabLst>
                <a:tab pos="457200" algn="l"/>
              </a:tabLst>
            </a:pPr>
            <a:r>
              <a:rPr lang="en-US" sz="1800">
                <a:effectLst/>
                <a:latin typeface="Calibri" panose="020F0502020204030204" pitchFamily="34" charset="0"/>
                <a:ea typeface="Calibri" panose="020F0502020204030204" pitchFamily="34" charset="0"/>
              </a:rPr>
              <a:t>Here’s a good definition from the American Marketing Association: it basically involves any marketing online through a device such as a smartphone or computer.</a:t>
            </a:r>
          </a:p>
          <a:p>
            <a:pPr marL="0" marR="0" lvl="0" indent="0">
              <a:lnSpc>
                <a:spcPct val="105000"/>
              </a:lnSpc>
              <a:buSzPts val="1000"/>
              <a:buFont typeface="Symbol" panose="05050102010706020507" pitchFamily="18" charset="2"/>
              <a:buNone/>
              <a:tabLst>
                <a:tab pos="457200" algn="l"/>
              </a:tabLst>
            </a:pPr>
            <a:endParaRPr lang="en-US" sz="1800">
              <a:effectLst/>
              <a:latin typeface="Calibri" panose="020F0502020204030204" pitchFamily="34" charset="0"/>
              <a:ea typeface="Calibri" panose="020F0502020204030204" pitchFamily="34" charset="0"/>
            </a:endParaRPr>
          </a:p>
          <a:p>
            <a:pPr marL="0" marR="0" lvl="0" indent="0">
              <a:lnSpc>
                <a:spcPct val="105000"/>
              </a:lnSpc>
              <a:buSzPts val="1000"/>
              <a:buFont typeface="Symbol" panose="05050102010706020507" pitchFamily="18" charset="2"/>
              <a:buNone/>
              <a:tabLst>
                <a:tab pos="457200" algn="l"/>
              </a:tabLst>
            </a:pPr>
            <a:r>
              <a:rPr lang="en-US" sz="1800">
                <a:effectLst/>
                <a:latin typeface="Calibri" panose="020F0502020204030204" pitchFamily="34" charset="0"/>
                <a:ea typeface="Calibri" panose="020F0502020204030204" pitchFamily="34" charset="0"/>
              </a:rPr>
              <a:t>So that includes websites, search engines, blogs, social media, email, etc.</a:t>
            </a:r>
          </a:p>
          <a:p>
            <a:pPr marL="0" marR="0" lvl="0" indent="0">
              <a:lnSpc>
                <a:spcPct val="105000"/>
              </a:lnSpc>
              <a:buSzPts val="1000"/>
              <a:buFont typeface="Symbol" panose="05050102010706020507" pitchFamily="18" charset="2"/>
              <a:buNone/>
              <a:tabLst>
                <a:tab pos="457200" algn="l"/>
              </a:tabLst>
            </a:pPr>
            <a:endParaRPr lang="en-US" sz="1800">
              <a:effectLst/>
              <a:latin typeface="Calibri" panose="020F0502020204030204" pitchFamily="34" charset="0"/>
              <a:ea typeface="Calibri" panose="020F0502020204030204" pitchFamily="34" charset="0"/>
            </a:endParaRPr>
          </a:p>
          <a:p>
            <a:pPr marL="0" marR="0" lvl="0" indent="0">
              <a:lnSpc>
                <a:spcPct val="105000"/>
              </a:lnSpc>
              <a:buSzPts val="1000"/>
              <a:buFont typeface="Symbol" panose="05050102010706020507" pitchFamily="18" charset="2"/>
              <a:buNone/>
              <a:tabLst>
                <a:tab pos="457200" algn="l"/>
              </a:tabLst>
            </a:pPr>
            <a:r>
              <a:rPr lang="en-US" sz="1800">
                <a:effectLst/>
                <a:latin typeface="Calibri" panose="020F0502020204030204" pitchFamily="34" charset="0"/>
                <a:ea typeface="Calibri" panose="020F0502020204030204" pitchFamily="34" charset="0"/>
              </a:rPr>
              <a:t>What differentiates digital marketing from non-digital (such as billboards or print ads) is that digital allows </a:t>
            </a:r>
            <a:r>
              <a:rPr lang="en-US" sz="1800" i="1">
                <a:effectLst/>
                <a:latin typeface="Calibri" panose="020F0502020204030204" pitchFamily="34" charset="0"/>
                <a:ea typeface="Calibri" panose="020F0502020204030204" pitchFamily="34" charset="0"/>
              </a:rPr>
              <a:t>immediate</a:t>
            </a:r>
            <a:r>
              <a:rPr lang="en-US" sz="1800">
                <a:effectLst/>
                <a:latin typeface="Calibri" panose="020F0502020204030204" pitchFamily="34" charset="0"/>
                <a:ea typeface="Calibri" panose="020F0502020204030204" pitchFamily="34" charset="0"/>
              </a:rPr>
              <a:t> interaction between your center and your prospects– wherever they are.</a:t>
            </a:r>
          </a:p>
          <a:p>
            <a:pPr marL="0" marR="0" lvl="0" indent="0">
              <a:lnSpc>
                <a:spcPct val="105000"/>
              </a:lnSpc>
              <a:buSzPts val="1000"/>
              <a:buFont typeface="Symbol" panose="05050102010706020507" pitchFamily="18" charset="2"/>
              <a:buNone/>
              <a:tabLst>
                <a:tab pos="457200" algn="l"/>
              </a:tabLst>
            </a:pPr>
            <a:r>
              <a:rPr lang="en-US" sz="1800">
                <a:effectLst/>
                <a:latin typeface="Calibri" panose="020F0502020204030204" pitchFamily="34" charset="0"/>
                <a:ea typeface="Calibri" panose="020F0502020204030204" pitchFamily="34" charset="0"/>
              </a:rPr>
              <a:t>And as fantastic as interaction is, that’s only ONE benefit of digital marketing. </a:t>
            </a: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3471033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endParaRPr lang="en-US" sz="1800" b="0" i="0">
              <a:solidFill>
                <a:srgbClr val="222222"/>
              </a:solidFill>
              <a:effectLst/>
              <a:latin typeface="franklin-gothic-urw"/>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Here are a few more benefits of DM that can help you to build and promote your centers: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r>
              <a:rPr kumimoji="0" lang="en-US" sz="6000" b="1"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rPr>
              <a:t>st</a:t>
            </a:r>
            <a:r>
              <a:rPr kumimoji="0" lang="en-US" sz="6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Benefit is Visibility</a:t>
            </a:r>
            <a:r>
              <a:rPr kumimoji="0" lang="en-US" sz="6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Social media, blogging, emails, all those things, increase your visibility and help prospects take action, which might include visiting your website, making a phone call, filling out a form, etc.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6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Brand recognition and reputation </a:t>
            </a:r>
            <a:r>
              <a:rPr kumimoji="0" lang="en-US" sz="6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When you have an active online presence, people can recognize your center name or your logo, and perhaps you or your other employees. Getting and sharing positive reviews or feedback is a great way to enhance your reputation. And Connie will talk about that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DiffeRENTiation</a:t>
            </a:r>
            <a:r>
              <a:rPr kumimoji="0" lang="en-US" sz="6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 This is closely related to brand recognition. Everything you do in digital marketing, just as in traditional marketing, reflects who you are - compared to other companies. Thinking about what differentiates your center is an important exercise—maybe it’s the services you offer, your staff training, or your location. Know your differentiators and use digital marketing to claim your space and build your reputation.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Staffing</a:t>
            </a:r>
            <a:r>
              <a:rPr kumimoji="0" lang="en-US" sz="6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 Many of our clients use digital marketing to advertise open positions. You can also use digital marketing to celebrate your team, which is a great way to enhance both your brand recognition and your image as a desirable employer.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So, those are some great benefits of digital marketing. Of course, this is not to say that your other marketing efforts are not important – things like networking, community outreach and sponsorships do matter. A well-rounded marketing program </a:t>
            </a:r>
            <a:r>
              <a:rPr kumimoji="0" lang="en-US" sz="1800" b="1"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will</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include those face-to-face connections, </a:t>
            </a:r>
            <a:r>
              <a:rPr kumimoji="0" 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but</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it’s hard to grow your business without digital marketing.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OK, now that we’ve got that basic intro about digital marketing and its benefits, we’re ready to share some of our best practices!! </a:t>
            </a: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523304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r>
              <a:rPr lang="en-US" sz="1800">
                <a:effectLst/>
                <a:latin typeface="Calibri" panose="020F0502020204030204" pitchFamily="34" charset="0"/>
                <a:ea typeface="Calibri" panose="020F0502020204030204" pitchFamily="34" charset="0"/>
              </a:rPr>
              <a:t>So Here are the 3 areas we are going to focus on today and share some best practices on….</a:t>
            </a:r>
          </a:p>
          <a:p>
            <a:pPr marL="0" marR="0" lvl="0" indent="0">
              <a:lnSpc>
                <a:spcPct val="105000"/>
              </a:lnSpc>
              <a:buSzPts val="1000"/>
              <a:buFont typeface="Symbol" panose="05050102010706020507" pitchFamily="18" charset="2"/>
              <a:buNone/>
              <a:tabLst>
                <a:tab pos="457200" algn="l"/>
              </a:tabLst>
            </a:pPr>
            <a:endParaRPr lang="en-US" sz="1800">
              <a:effectLst/>
              <a:latin typeface="Calibri" panose="020F0502020204030204" pitchFamily="34" charset="0"/>
              <a:ea typeface="Calibri" panose="020F0502020204030204" pitchFamily="34" charset="0"/>
            </a:endParaRPr>
          </a:p>
          <a:p>
            <a:pPr marL="857250" marR="0" lvl="0" indent="-857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6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Effective Web Design</a:t>
            </a:r>
          </a:p>
          <a:p>
            <a:pPr marL="857250" marR="0" lvl="0" indent="-857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6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How to Maximize Social Media program</a:t>
            </a:r>
          </a:p>
          <a:p>
            <a:pPr marL="857250" marR="0" lvl="0" indent="-857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6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Using Citation updates &amp; Google Business Profiles</a:t>
            </a:r>
          </a:p>
          <a:p>
            <a:pPr marL="0" marR="0" lvl="0" indent="0">
              <a:lnSpc>
                <a:spcPct val="105000"/>
              </a:lnSpc>
              <a:buSzPts val="1000"/>
              <a:buFont typeface="Symbol" panose="05050102010706020507" pitchFamily="18" charset="2"/>
              <a:buNone/>
              <a:tabLst>
                <a:tab pos="457200" algn="l"/>
              </a:tabLst>
            </a:pPr>
            <a:endParaRPr lang="en-US" sz="180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260177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fontAlgn="base"/>
            <a:r>
              <a:rPr lang="en-US" sz="1800"/>
              <a:t>Your our website is going to be one the first places people are going to look at during the research process and serves as the </a:t>
            </a:r>
            <a:r>
              <a:rPr lang="en-US" sz="1800" b="0" i="0">
                <a:solidFill>
                  <a:srgbClr val="222222"/>
                </a:solidFill>
                <a:effectLst/>
                <a:latin typeface="Open Sans" panose="020B0606030504020204" pitchFamily="34" charset="0"/>
              </a:rPr>
              <a:t>backbone  and the Hub of your online presence. </a:t>
            </a:r>
          </a:p>
          <a:p>
            <a:pPr fontAlgn="base"/>
            <a:endParaRPr lang="en-US" sz="1800" b="0" i="0">
              <a:solidFill>
                <a:srgbClr val="222222"/>
              </a:solidFill>
              <a:effectLst/>
              <a:latin typeface="Open Sans" panose="020B0606030504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a:solidFill>
                  <a:srgbClr val="00658B"/>
                </a:solidFill>
                <a:latin typeface="HK Grotesk Bold"/>
              </a:rPr>
              <a:t>Does your website remind us of ‘Back to the Future’?! </a:t>
            </a:r>
            <a:endParaRPr lang="en-US" sz="1800" b="0" i="0">
              <a:solidFill>
                <a:srgbClr val="222222"/>
              </a:solidFill>
              <a:effectLst/>
              <a:latin typeface="Open Sans" panose="020B0606030504020204" pitchFamily="34" charset="0"/>
            </a:endParaRPr>
          </a:p>
          <a:p>
            <a:pPr fontAlgn="base"/>
            <a:endParaRPr lang="en-US" sz="1800"/>
          </a:p>
          <a:p>
            <a:pPr fontAlgn="base"/>
            <a:r>
              <a:rPr lang="en-US" sz="1800"/>
              <a:t>We recommend to our clients a redesign of their websites every 3-5 years and this is to ensure that they are staying with current trends and functionality. </a:t>
            </a:r>
            <a:endParaRPr lang="en-US" sz="1800" i="1"/>
          </a:p>
          <a:p>
            <a:pPr fontAlgn="base"/>
            <a:endParaRPr lang="en-US" sz="1800"/>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a:solidFill>
                  <a:srgbClr val="00658B"/>
                </a:solidFill>
                <a:latin typeface="HK Grotesk Bold"/>
              </a:rPr>
              <a:t>Do you have current photos and info? </a:t>
            </a:r>
            <a:r>
              <a:rPr lang="en-US" sz="1800"/>
              <a:t>Making sure your info is up to date and you don’t have old posts, photos or news that make your site look dated. Having testimonials is another great way to share peer experiences and bring a personal element to your site. </a:t>
            </a:r>
          </a:p>
          <a:p>
            <a:pPr fontAlgn="base"/>
            <a:endParaRPr lang="en-US" sz="1800"/>
          </a:p>
          <a:p>
            <a:pPr fontAlgn="base"/>
            <a:r>
              <a:rPr lang="en-US" sz="1800">
                <a:solidFill>
                  <a:srgbClr val="00658B"/>
                </a:solidFill>
                <a:latin typeface="HK Grotesk Bold"/>
              </a:rPr>
              <a:t>Is it responsive and </a:t>
            </a:r>
            <a:r>
              <a:rPr lang="en-US" sz="1800"/>
              <a:t>Mobile friendly–  On average of 50% of users will view your site on their phones. Make sure your site displays well across </a:t>
            </a:r>
            <a:r>
              <a:rPr lang="en-US" sz="1800" i="1"/>
              <a:t>all </a:t>
            </a:r>
            <a:r>
              <a:rPr lang="en-US" sz="1800"/>
              <a:t>screen sizes. </a:t>
            </a:r>
          </a:p>
          <a:p>
            <a:pPr fontAlgn="base"/>
            <a:endParaRPr lang="en-US" sz="1800"/>
          </a:p>
          <a:p>
            <a:pPr fontAlgn="base"/>
            <a:r>
              <a:rPr lang="en-US" sz="1800"/>
              <a:t>Over the last few years we have seen an uptick in the rules and regs regarding ADA compliance – ensure that your website user friendly for </a:t>
            </a:r>
            <a:r>
              <a:rPr lang="en-US" sz="1800" i="1"/>
              <a:t>all</a:t>
            </a:r>
            <a:r>
              <a:rPr lang="en-US" sz="1800"/>
              <a:t> users. </a:t>
            </a:r>
          </a:p>
          <a:p>
            <a:pPr fontAlgn="base"/>
            <a:endParaRPr lang="en-US" sz="1800"/>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a:t>So to summarize ---  You control your story and your message through your website with your photos, design and content and make sure these are all in line to put your best foot forward and a making a great first impression! </a:t>
            </a:r>
          </a:p>
          <a:p>
            <a:pPr fontAlgn="base"/>
            <a:r>
              <a:rPr lang="en-US" sz="1800"/>
              <a:t> </a:t>
            </a:r>
          </a:p>
          <a:p>
            <a:pPr marL="0" marR="0" lvl="0" indent="0">
              <a:lnSpc>
                <a:spcPct val="105000"/>
              </a:lnSpc>
              <a:buSzPts val="1000"/>
              <a:buFont typeface="Symbol" panose="05050102010706020507" pitchFamily="18" charset="2"/>
              <a:buNone/>
              <a:tabLst>
                <a:tab pos="457200" algn="l"/>
              </a:tabLst>
            </a:pPr>
            <a:endParaRPr lang="en-US" sz="180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2539612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222222"/>
                </a:solidFill>
                <a:effectLst/>
                <a:latin typeface="franklin-gothic-urw"/>
              </a:rPr>
              <a:t>One of the main</a:t>
            </a:r>
            <a:r>
              <a:rPr lang="en-US" sz="1200" b="1" i="0">
                <a:solidFill>
                  <a:srgbClr val="222222"/>
                </a:solidFill>
                <a:effectLst/>
                <a:latin typeface="franklin-gothic-urw"/>
              </a:rPr>
              <a:t> purposes of your website is convert your visitors into clients right?. So, In order to this you need to have a few essential elements. The first one being solid foundational SEO. Your website provider is probably already going to add your meta titles and descriptions but we like to remind clients to include a page on their website that can be optimized for each key search term they want to rank for. </a:t>
            </a:r>
            <a:endParaRPr lang="en-US" sz="1200" b="0" i="0">
              <a:solidFill>
                <a:srgbClr val="222222"/>
              </a:solidFill>
              <a:effectLst/>
              <a:latin typeface="franklin-gothic-urw"/>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222222"/>
              </a:solidFill>
              <a:effectLst/>
              <a:latin typeface="franklin-gothic-urw"/>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222222"/>
                </a:solidFill>
                <a:effectLst/>
                <a:latin typeface="franklin-gothic-urw"/>
                <a:ea typeface="Calibri" panose="020F0502020204030204" pitchFamily="34" charset="0"/>
              </a:rPr>
              <a:t>Using FAQs on your website is a great opportunities to answer questions for your audience and it also helps you to be found for those questions in search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222222"/>
              </a:solidFill>
              <a:effectLst/>
              <a:latin typeface="franklin-gothic-urw"/>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222222"/>
                </a:solidFill>
                <a:effectLst/>
                <a:latin typeface="franklin-gothic-urw"/>
                <a:ea typeface="Calibri" panose="020F0502020204030204" pitchFamily="34" charset="0"/>
              </a:rPr>
              <a:t>Another best practice is --you always want to mention your service areas because that text or web copy on your site is going to support your SEO goals for ranking in those areas you serve and helps you come up in 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222222"/>
              </a:solidFill>
              <a:effectLst/>
              <a:latin typeface="franklin-gothic-ur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222222"/>
                </a:solidFill>
                <a:effectLst/>
                <a:latin typeface="franklin-gothic-urw"/>
              </a:rPr>
              <a:t>Another essential element of your website that people sometimes miss – is clear calls to action and forms. First what is a CTA? </a:t>
            </a:r>
            <a:r>
              <a:rPr lang="en-US" b="0" i="0">
                <a:solidFill>
                  <a:srgbClr val="4D5156"/>
                </a:solidFill>
                <a:effectLst/>
                <a:latin typeface="Roboto" panose="02000000000000000000" pitchFamily="2" charset="0"/>
              </a:rPr>
              <a:t>call-to-action is the part of a </a:t>
            </a:r>
            <a:r>
              <a:rPr lang="en-US" b="1" i="0">
                <a:solidFill>
                  <a:srgbClr val="5F6368"/>
                </a:solidFill>
                <a:effectLst/>
                <a:latin typeface="Roboto" panose="02000000000000000000" pitchFamily="2" charset="0"/>
              </a:rPr>
              <a:t>webpage, or piece of content that encourages the audience or users to do something such or take action as calling or filling out a form for more information. </a:t>
            </a:r>
            <a:r>
              <a:rPr lang="en-US" b="0" i="0">
                <a:solidFill>
                  <a:srgbClr val="4D5156"/>
                </a:solidFill>
                <a:effectLst/>
                <a:latin typeface="Roboto" panose="02000000000000000000" pitchFamily="2" charset="0"/>
              </a:rPr>
              <a:t>Your call to action (CTA) is </a:t>
            </a:r>
            <a:r>
              <a:rPr lang="en-US" b="1" i="0">
                <a:solidFill>
                  <a:srgbClr val="5F6368"/>
                </a:solidFill>
                <a:effectLst/>
                <a:latin typeface="Roboto" panose="02000000000000000000" pitchFamily="2" charset="0"/>
              </a:rPr>
              <a:t>the chance to motivate your audience to take real steps toward becoming a customer or client</a:t>
            </a:r>
            <a:r>
              <a:rPr lang="en-US" b="0" i="0">
                <a:solidFill>
                  <a:srgbClr val="4D5156"/>
                </a:solidFill>
                <a:effectLst/>
                <a:latin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4D5156"/>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222222"/>
                </a:solidFill>
                <a:effectLst/>
                <a:latin typeface="franklin-gothic-urw"/>
                <a:ea typeface="Calibri" panose="020F0502020204030204" pitchFamily="34" charset="0"/>
              </a:rPr>
              <a:t>Finally, Keeping your website updated with fresh content is a great strategy for connecting with your audience and supporting your SEO goals, this can be done with news, calendar updates or a blog. Search engines and social media platforms alike </a:t>
            </a:r>
            <a:r>
              <a:rPr lang="en-US" sz="1200" b="0" i="1">
                <a:solidFill>
                  <a:srgbClr val="222222"/>
                </a:solidFill>
                <a:effectLst/>
                <a:latin typeface="franklin-gothic-urw"/>
                <a:ea typeface="Calibri" panose="020F0502020204030204" pitchFamily="34" charset="0"/>
              </a:rPr>
              <a:t>love</a:t>
            </a:r>
            <a:r>
              <a:rPr lang="en-US" sz="1200" b="0" i="0">
                <a:solidFill>
                  <a:srgbClr val="222222"/>
                </a:solidFill>
                <a:effectLst/>
                <a:latin typeface="franklin-gothic-urw"/>
                <a:ea typeface="Calibri" panose="020F0502020204030204" pitchFamily="34" charset="0"/>
              </a:rPr>
              <a:t> content, and any content that drives them and visitors back to your website is good for you and </a:t>
            </a:r>
            <a:r>
              <a:rPr lang="en-US" sz="1200" b="0" i="0" err="1">
                <a:solidFill>
                  <a:srgbClr val="222222"/>
                </a:solidFill>
                <a:effectLst/>
                <a:latin typeface="franklin-gothic-urw"/>
                <a:ea typeface="Calibri" panose="020F0502020204030204" pitchFamily="34" charset="0"/>
              </a:rPr>
              <a:t>yout</a:t>
            </a:r>
            <a:r>
              <a:rPr lang="en-US" sz="1200" b="0" i="0">
                <a:solidFill>
                  <a:srgbClr val="222222"/>
                </a:solidFill>
                <a:effectLst/>
                <a:latin typeface="franklin-gothic-urw"/>
                <a:ea typeface="Calibri" panose="020F0502020204030204" pitchFamily="34" charset="0"/>
              </a:rPr>
              <a:t> SEO efforts.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222222"/>
              </a:solidFill>
              <a:effectLst/>
              <a:latin typeface="franklin-gothic-urw"/>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4D5156"/>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1093264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a:solidFill>
                  <a:srgbClr val="000000"/>
                </a:solidFill>
                <a:latin typeface="Calibri" panose="020F0502020204030204" pitchFamily="34" charset="0"/>
                <a:cs typeface="Calibri" panose="020F0502020204030204" pitchFamily="34" charset="0"/>
              </a:rPr>
              <a:t>Content is a key element that ties many facets of your marketing together.  it’s important for your website to have great content to educate visitors about what you do and support SEO efforts (like we talked about). It’s also good for your website to have regular content updates, and your social media program will rely on great content. So what is effective content marketing, and how do you make a plan that allows you to produce it on a regular bases and be consistent about your posting??</a:t>
            </a:r>
            <a:endParaRPr lang="en-US"/>
          </a:p>
        </p:txBody>
      </p:sp>
    </p:spTree>
    <p:extLst>
      <p:ext uri="{BB962C8B-B14F-4D97-AF65-F5344CB8AC3E}">
        <p14:creationId xmlns:p14="http://schemas.microsoft.com/office/powerpoint/2010/main" val="1830600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r>
              <a:rPr lang="en-US" sz="1800">
                <a:effectLst/>
                <a:latin typeface="Calibri" panose="020F0502020204030204" pitchFamily="34" charset="0"/>
                <a:ea typeface="Calibri" panose="020F0502020204030204" pitchFamily="34" charset="0"/>
              </a:rPr>
              <a:t>SO what is Effective content Marketing?</a:t>
            </a:r>
          </a:p>
          <a:p>
            <a:pPr marL="0" marR="0" lvl="0" indent="0">
              <a:lnSpc>
                <a:spcPct val="105000"/>
              </a:lnSpc>
              <a:buSzPts val="1000"/>
              <a:buFont typeface="Symbol" panose="05050102010706020507" pitchFamily="18" charset="2"/>
              <a:buNone/>
              <a:tabLst>
                <a:tab pos="457200" algn="l"/>
              </a:tabLst>
            </a:pPr>
            <a:endParaRPr lang="en-US" sz="1800">
              <a:effectLst/>
              <a:latin typeface="Calibri" panose="020F0502020204030204" pitchFamily="34" charset="0"/>
              <a:ea typeface="Calibri" panose="020F0502020204030204" pitchFamily="34" charset="0"/>
            </a:endParaRPr>
          </a:p>
          <a:p>
            <a:pPr marL="285750" marR="0" lvl="0" indent="-285750">
              <a:lnSpc>
                <a:spcPct val="105000"/>
              </a:lnSpc>
              <a:buSzPts val="1000"/>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rPr>
              <a:t>You can help the reader learn something, give them something useful and maybe help them learn about -----  an elder care situation they are in –or -  tips on care for a loved with dementia for example -- this would probably be useful to many of your families you serve. </a:t>
            </a:r>
          </a:p>
          <a:p>
            <a:pPr marL="0" marR="0" lvl="0" indent="0">
              <a:lnSpc>
                <a:spcPct val="105000"/>
              </a:lnSpc>
              <a:buSzPts val="1000"/>
              <a:buFont typeface="Arial" panose="020B0604020202020204" pitchFamily="34" charset="0"/>
              <a:buNone/>
              <a:tabLst>
                <a:tab pos="457200" algn="l"/>
              </a:tabLst>
            </a:pPr>
            <a:endParaRPr lang="en-US" sz="1800">
              <a:effectLst/>
              <a:latin typeface="Calibri" panose="020F0502020204030204" pitchFamily="34" charset="0"/>
              <a:ea typeface="Calibri" panose="020F0502020204030204" pitchFamily="34" charset="0"/>
            </a:endParaRPr>
          </a:p>
          <a:p>
            <a:pPr marL="285750" marR="0" lvl="0" indent="-285750">
              <a:lnSpc>
                <a:spcPct val="105000"/>
              </a:lnSpc>
              <a:buSzPts val="1000"/>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rPr>
              <a:t>Effective content should reflect your credibility and expertise by showing that you know both your customers’ and prospects’ concerns </a:t>
            </a:r>
            <a:r>
              <a:rPr lang="en-US" sz="1800" i="1">
                <a:effectLst/>
                <a:latin typeface="Calibri" panose="020F0502020204030204" pitchFamily="34" charset="0"/>
                <a:ea typeface="Calibri" panose="020F0502020204030204" pitchFamily="34" charset="0"/>
              </a:rPr>
              <a:t>and</a:t>
            </a:r>
            <a:r>
              <a:rPr lang="en-US" sz="1800">
                <a:effectLst/>
                <a:latin typeface="Calibri" panose="020F0502020204030204" pitchFamily="34" charset="0"/>
                <a:ea typeface="Calibri" panose="020F0502020204030204" pitchFamily="34" charset="0"/>
              </a:rPr>
              <a:t> have answers and resources to help. </a:t>
            </a:r>
          </a:p>
          <a:p>
            <a:pPr marL="285750" marR="0" lvl="0" indent="-285750">
              <a:lnSpc>
                <a:spcPct val="105000"/>
              </a:lnSpc>
              <a:buSzPts val="1000"/>
              <a:buFont typeface="Arial" panose="020B0604020202020204" pitchFamily="34" charset="0"/>
              <a:buChar char="•"/>
              <a:tabLst>
                <a:tab pos="457200" algn="l"/>
              </a:tabLst>
            </a:pPr>
            <a:endParaRPr lang="en-US" sz="1800">
              <a:effectLst/>
              <a:latin typeface="Calibri" panose="020F0502020204030204" pitchFamily="34" charset="0"/>
              <a:ea typeface="Calibri" panose="020F0502020204030204" pitchFamily="34" charset="0"/>
            </a:endParaRPr>
          </a:p>
          <a:p>
            <a:pPr marL="285750" marR="0" lvl="0" indent="-285750">
              <a:lnSpc>
                <a:spcPct val="105000"/>
              </a:lnSpc>
              <a:buSzPts val="1000"/>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rPr>
              <a:t>It should support search engine optimization (SEO) by using the keywords people use to search for your services. For example, the phrases “ADS center” or “Adult Day” should be used a lot on your website. That will make you more likely to show up in search results for those key terms.</a:t>
            </a:r>
          </a:p>
          <a:p>
            <a:pPr marL="285750" marR="0" lvl="0" indent="-285750">
              <a:lnSpc>
                <a:spcPct val="105000"/>
              </a:lnSpc>
              <a:buSzPts val="1000"/>
              <a:buFont typeface="Arial" panose="020B0604020202020204" pitchFamily="34" charset="0"/>
              <a:buChar char="•"/>
              <a:tabLst>
                <a:tab pos="457200" algn="l"/>
              </a:tabLst>
            </a:pPr>
            <a:endParaRPr lang="en-US" sz="1800">
              <a:effectLst/>
              <a:latin typeface="Calibri" panose="020F0502020204030204" pitchFamily="34" charset="0"/>
              <a:ea typeface="Calibri" panose="020F0502020204030204" pitchFamily="34" charset="0"/>
            </a:endParaRPr>
          </a:p>
          <a:p>
            <a:pPr marL="285750" marR="0" lvl="0" indent="-285750">
              <a:lnSpc>
                <a:spcPct val="105000"/>
              </a:lnSpc>
              <a:buSzPts val="1000"/>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rPr>
              <a:t>And finally, your content should be interesting and shareable – because by getting your content shared means </a:t>
            </a:r>
            <a:r>
              <a:rPr lang="en-US" sz="1800" err="1">
                <a:effectLst/>
                <a:latin typeface="Calibri" panose="020F0502020204030204" pitchFamily="34" charset="0"/>
                <a:ea typeface="Calibri" panose="020F0502020204030204" pitchFamily="34" charset="0"/>
              </a:rPr>
              <a:t>youre</a:t>
            </a:r>
            <a:r>
              <a:rPr lang="en-US" sz="1800">
                <a:effectLst/>
                <a:latin typeface="Calibri" panose="020F0502020204030204" pitchFamily="34" charset="0"/>
                <a:ea typeface="Calibri" panose="020F0502020204030204" pitchFamily="34" charset="0"/>
              </a:rPr>
              <a:t> increasing your visibility and you can tell your meeting your goal of being a </a:t>
            </a:r>
            <a:r>
              <a:rPr lang="en-US" sz="1800" err="1">
                <a:effectLst/>
                <a:latin typeface="Calibri" panose="020F0502020204030204" pitchFamily="34" charset="0"/>
                <a:ea typeface="Calibri" panose="020F0502020204030204" pitchFamily="34" charset="0"/>
              </a:rPr>
              <a:t>rescource</a:t>
            </a:r>
            <a:r>
              <a:rPr lang="en-US" sz="1800">
                <a:effectLst/>
                <a:latin typeface="Calibri" panose="020F0502020204030204" pitchFamily="34" charset="0"/>
                <a:ea typeface="Calibri" panose="020F0502020204030204" pitchFamily="34" charset="0"/>
              </a:rPr>
              <a:t> for your audience. This is going to translate into greater reach, more followers, and more leads for your center. </a:t>
            </a:r>
            <a:endParaRPr lang="en-US" sz="1800" strike="sngStrike">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907913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gn="l" defTabSz="914400" rtl="0" eaLnBrk="1" fontAlgn="auto" latinLnBrk="0" hangingPunct="1">
              <a:lnSpc>
                <a:spcPct val="105000"/>
              </a:lnSpc>
              <a:spcBef>
                <a:spcPts val="0"/>
              </a:spcBef>
              <a:spcAft>
                <a:spcPts val="0"/>
              </a:spcAft>
              <a:buClrTx/>
              <a:buSzPts val="1000"/>
              <a:buFont typeface="Arial" panose="020B0604020202020204" pitchFamily="34" charset="0"/>
              <a:buNone/>
              <a:tabLst>
                <a:tab pos="457200" algn="l"/>
              </a:tabLst>
              <a:defRPr/>
            </a:pPr>
            <a:r>
              <a:rPr lang="en-US" sz="1800">
                <a:effectLst/>
                <a:latin typeface="Calibri" panose="020F0502020204030204" pitchFamily="34" charset="0"/>
                <a:ea typeface="Calibri" panose="020F0502020204030204" pitchFamily="34" charset="0"/>
              </a:rPr>
              <a:t>Generating content for your digital marketing program can seem a little daunting at first but it is a lot easier if you have a plan. So I am going to share five areas that you can organize your content calendar around:</a:t>
            </a:r>
          </a:p>
          <a:p>
            <a:pPr marL="0" marR="0" lvl="0" indent="0" algn="l" defTabSz="914400" rtl="0" eaLnBrk="1" fontAlgn="auto" latinLnBrk="0" hangingPunct="1">
              <a:lnSpc>
                <a:spcPct val="105000"/>
              </a:lnSpc>
              <a:spcBef>
                <a:spcPts val="0"/>
              </a:spcBef>
              <a:spcAft>
                <a:spcPts val="0"/>
              </a:spcAft>
              <a:buClrTx/>
              <a:buSzPts val="1000"/>
              <a:buFont typeface="Arial" panose="020B0604020202020204" pitchFamily="34" charset="0"/>
              <a:buNone/>
              <a:tabLst>
                <a:tab pos="457200" algn="l"/>
              </a:tabLst>
              <a:defRPr/>
            </a:pPr>
            <a:endParaRPr lang="en-US" sz="1800">
              <a:effectLst/>
              <a:latin typeface="Calibri" panose="020F0502020204030204" pitchFamily="34" charset="0"/>
              <a:ea typeface="Calibri" panose="020F0502020204030204" pitchFamily="34" charset="0"/>
            </a:endParaRPr>
          </a:p>
          <a:p>
            <a:pPr marL="571500" indent="-571500">
              <a:buFont typeface="Arial" panose="020B0604020202020204" pitchFamily="34" charset="0"/>
              <a:buChar char="•"/>
            </a:pPr>
            <a:r>
              <a:rPr lang="en-US" sz="1800" b="1">
                <a:solidFill>
                  <a:srgbClr val="00658B"/>
                </a:solidFill>
                <a:latin typeface="Calibri" panose="020F0502020204030204" pitchFamily="34" charset="0"/>
                <a:cs typeface="Calibri" panose="020F0502020204030204" pitchFamily="34" charset="0"/>
              </a:rPr>
              <a:t>“The” calendar – is our name for the general calendar of holidays and healthcare remembrance dates that are generally relevant in healthcare </a:t>
            </a:r>
            <a:r>
              <a:rPr lang="en-US" sz="1800" b="1" err="1">
                <a:solidFill>
                  <a:srgbClr val="00658B"/>
                </a:solidFill>
                <a:latin typeface="Calibri" panose="020F0502020204030204" pitchFamily="34" charset="0"/>
                <a:cs typeface="Calibri" panose="020F0502020204030204" pitchFamily="34" charset="0"/>
              </a:rPr>
              <a:t>industy</a:t>
            </a:r>
            <a:r>
              <a:rPr lang="en-US" sz="1800" b="1">
                <a:solidFill>
                  <a:srgbClr val="00658B"/>
                </a:solidFill>
                <a:latin typeface="Calibri" panose="020F0502020204030204" pitchFamily="34" charset="0"/>
                <a:cs typeface="Calibri" panose="020F0502020204030204" pitchFamily="34" charset="0"/>
              </a:rPr>
              <a:t>. Our content team updates this annually with links to the sponsoring organizations. In this calendar you will find:</a:t>
            </a:r>
          </a:p>
          <a:p>
            <a:pPr marL="1028700" lvl="1" indent="-571500">
              <a:buFont typeface="Arial" panose="020B0604020202020204" pitchFamily="34" charset="0"/>
              <a:buChar char="•"/>
            </a:pPr>
            <a:r>
              <a:rPr lang="en-US" sz="1800" b="1">
                <a:solidFill>
                  <a:srgbClr val="00658B"/>
                </a:solidFill>
                <a:latin typeface="Calibri" panose="020F0502020204030204" pitchFamily="34" charset="0"/>
                <a:cs typeface="Calibri" panose="020F0502020204030204" pitchFamily="34" charset="0"/>
              </a:rPr>
              <a:t>remembrance dates, like </a:t>
            </a:r>
            <a:r>
              <a:rPr lang="en-US" sz="1800" b="1" err="1">
                <a:solidFill>
                  <a:srgbClr val="00658B"/>
                </a:solidFill>
                <a:latin typeface="Calibri" panose="020F0502020204030204" pitchFamily="34" charset="0"/>
                <a:cs typeface="Calibri" panose="020F0502020204030204" pitchFamily="34" charset="0"/>
              </a:rPr>
              <a:t>cna</a:t>
            </a:r>
            <a:r>
              <a:rPr lang="en-US" sz="1800" b="1">
                <a:solidFill>
                  <a:srgbClr val="00658B"/>
                </a:solidFill>
                <a:latin typeface="Calibri" panose="020F0502020204030204" pitchFamily="34" charset="0"/>
                <a:cs typeface="Calibri" panose="020F0502020204030204" pitchFamily="34" charset="0"/>
              </a:rPr>
              <a:t> week, which are great times to highlight different members of your team as well as family caregivers day, which is a great time to honor the families you serve, or national adult day services week, which is a great time to celebrate all that you do. </a:t>
            </a:r>
            <a:r>
              <a:rPr lang="en-US" sz="1800" b="1" i="1">
                <a:solidFill>
                  <a:srgbClr val="00658B"/>
                </a:solidFill>
                <a:latin typeface="Calibri" panose="020F0502020204030204" pitchFamily="34" charset="0"/>
                <a:cs typeface="Calibri" panose="020F0502020204030204" pitchFamily="34" charset="0"/>
              </a:rPr>
              <a:t>If you email us after the presentation, we would be happy to share our 2023 calendar with you to get you started!</a:t>
            </a:r>
          </a:p>
          <a:p>
            <a:pPr marL="571500" indent="-571500">
              <a:buFont typeface="Arial" panose="020B0604020202020204" pitchFamily="34" charset="0"/>
              <a:buChar char="•"/>
            </a:pPr>
            <a:r>
              <a:rPr lang="en-US" sz="1800" b="1">
                <a:solidFill>
                  <a:srgbClr val="00658B"/>
                </a:solidFill>
                <a:latin typeface="Calibri" panose="020F0502020204030204" pitchFamily="34" charset="0"/>
                <a:cs typeface="Calibri" panose="020F0502020204030204" pitchFamily="34" charset="0"/>
              </a:rPr>
              <a:t>Your activities calendar</a:t>
            </a:r>
          </a:p>
          <a:p>
            <a:pPr marL="1028700" lvl="1" indent="-571500">
              <a:buFont typeface="Arial" panose="020B0604020202020204" pitchFamily="34" charset="0"/>
              <a:buChar char="•"/>
            </a:pPr>
            <a:r>
              <a:rPr lang="en-US" sz="1800" b="1">
                <a:solidFill>
                  <a:srgbClr val="00658B"/>
                </a:solidFill>
                <a:latin typeface="Calibri" panose="020F0502020204030204" pitchFamily="34" charset="0"/>
                <a:cs typeface="Calibri" panose="020F0502020204030204" pitchFamily="34" charset="0"/>
              </a:rPr>
              <a:t>Your activities calendar &amp; menus, which are great to post on your website. It’s also nice to feature pictures from your </a:t>
            </a:r>
            <a:r>
              <a:rPr lang="en-US" sz="1800" b="1" err="1">
                <a:solidFill>
                  <a:srgbClr val="00658B"/>
                </a:solidFill>
                <a:latin typeface="Calibri" panose="020F0502020204030204" pitchFamily="34" charset="0"/>
                <a:cs typeface="Calibri" panose="020F0502020204030204" pitchFamily="34" charset="0"/>
              </a:rPr>
              <a:t>activites</a:t>
            </a:r>
            <a:r>
              <a:rPr lang="en-US" sz="1800" b="1">
                <a:solidFill>
                  <a:srgbClr val="00658B"/>
                </a:solidFill>
                <a:latin typeface="Calibri" panose="020F0502020204030204" pitchFamily="34" charset="0"/>
                <a:cs typeface="Calibri" panose="020F0502020204030204" pitchFamily="34" charset="0"/>
              </a:rPr>
              <a:t> on social media  so that current and prospective families can see the type of care you provide and everyday life looks like.  </a:t>
            </a:r>
          </a:p>
          <a:p>
            <a:pPr marL="571500" indent="-571500">
              <a:buFont typeface="Arial" panose="020B0604020202020204" pitchFamily="34" charset="0"/>
              <a:buChar char="•"/>
            </a:pPr>
            <a:r>
              <a:rPr lang="en-US" sz="1800" b="1">
                <a:solidFill>
                  <a:srgbClr val="00658B"/>
                </a:solidFill>
                <a:latin typeface="Calibri" panose="020F0502020204030204" pitchFamily="34" charset="0"/>
                <a:cs typeface="Calibri" panose="020F0502020204030204" pitchFamily="34" charset="0"/>
              </a:rPr>
              <a:t>Organization highlights</a:t>
            </a:r>
          </a:p>
          <a:p>
            <a:pPr marL="1028700" lvl="1" indent="-571500">
              <a:buFont typeface="Arial" panose="020B0604020202020204" pitchFamily="34" charset="0"/>
              <a:buChar char="•"/>
            </a:pPr>
            <a:r>
              <a:rPr lang="en-US" sz="1800" b="1">
                <a:solidFill>
                  <a:srgbClr val="00658B"/>
                </a:solidFill>
                <a:latin typeface="Calibri" panose="020F0502020204030204" pitchFamily="34" charset="0"/>
                <a:cs typeface="Calibri" panose="020F0502020204030204" pitchFamily="34" charset="0"/>
              </a:rPr>
              <a:t>Organization highlights can be a number of things – you could feature different pages of your website on social media to educate the public on what you do, you could celebrate new team members or staff anniversaries, and of course, any awards or recognition you might receive. </a:t>
            </a:r>
          </a:p>
          <a:p>
            <a:pPr marL="571500" lvl="0" indent="-571500">
              <a:buFont typeface="Arial" panose="020B0604020202020204" pitchFamily="34" charset="0"/>
              <a:buChar char="•"/>
            </a:pPr>
            <a:r>
              <a:rPr lang="en-US" sz="1800" b="1">
                <a:solidFill>
                  <a:srgbClr val="00658B"/>
                </a:solidFill>
                <a:latin typeface="Calibri" panose="020F0502020204030204" pitchFamily="34" charset="0"/>
                <a:cs typeface="Calibri" panose="020F0502020204030204" pitchFamily="34" charset="0"/>
              </a:rPr>
              <a:t>Common questions &amp; stories</a:t>
            </a:r>
          </a:p>
          <a:p>
            <a:pPr marL="1028700" lvl="1" indent="-571500">
              <a:buFont typeface="Arial" panose="020B0604020202020204" pitchFamily="34" charset="0"/>
              <a:buChar char="•"/>
            </a:pPr>
            <a:r>
              <a:rPr lang="en-US" sz="1800" b="1">
                <a:solidFill>
                  <a:srgbClr val="00658B"/>
                </a:solidFill>
                <a:latin typeface="Calibri" panose="020F0502020204030204" pitchFamily="34" charset="0"/>
                <a:cs typeface="Calibri" panose="020F0502020204030204" pitchFamily="34" charset="0"/>
              </a:rPr>
              <a:t>Are there things that families regularly ask you? Those type of things would be great blog posts! Have a family member shared a great experience with you – ask them for permission to share it on your website and social media as a testimonial. </a:t>
            </a:r>
          </a:p>
          <a:p>
            <a:pPr marL="571500" indent="-571500">
              <a:buFont typeface="Arial" panose="020B0604020202020204" pitchFamily="34" charset="0"/>
              <a:buChar char="•"/>
            </a:pPr>
            <a:r>
              <a:rPr lang="en-US" sz="1800" b="1">
                <a:solidFill>
                  <a:srgbClr val="00658B"/>
                </a:solidFill>
                <a:latin typeface="Calibri" panose="020F0502020204030204" pitchFamily="34" charset="0"/>
                <a:cs typeface="Calibri" panose="020F0502020204030204" pitchFamily="34" charset="0"/>
              </a:rPr>
              <a:t>Community resources</a:t>
            </a:r>
          </a:p>
          <a:p>
            <a:pPr marL="1028700" lvl="1" indent="-571500">
              <a:buFont typeface="Arial" panose="020B0604020202020204" pitchFamily="34" charset="0"/>
              <a:buChar char="•"/>
            </a:pPr>
            <a:r>
              <a:rPr lang="en-US" sz="1800" b="1">
                <a:solidFill>
                  <a:srgbClr val="00658B"/>
                </a:solidFill>
                <a:latin typeface="Calibri" panose="020F0502020204030204" pitchFamily="34" charset="0"/>
                <a:cs typeface="Calibri" panose="020F0502020204030204" pitchFamily="34" charset="0"/>
              </a:rPr>
              <a:t>It’s nice to share things that you see going on in the community, such as an Alzheimer’s support group, even if it’s something </a:t>
            </a:r>
            <a:r>
              <a:rPr lang="en-US" sz="1800" b="1" err="1">
                <a:solidFill>
                  <a:srgbClr val="00658B"/>
                </a:solidFill>
                <a:latin typeface="Calibri" panose="020F0502020204030204" pitchFamily="34" charset="0"/>
                <a:cs typeface="Calibri" panose="020F0502020204030204" pitchFamily="34" charset="0"/>
              </a:rPr>
              <a:t>youre</a:t>
            </a:r>
            <a:r>
              <a:rPr lang="en-US" sz="1800" b="1">
                <a:solidFill>
                  <a:srgbClr val="00658B"/>
                </a:solidFill>
                <a:latin typeface="Calibri" panose="020F0502020204030204" pitchFamily="34" charset="0"/>
                <a:cs typeface="Calibri" panose="020F0502020204030204" pitchFamily="34" charset="0"/>
              </a:rPr>
              <a:t> not directly involved with. It helps those you serve find resources they might be interested in, and it promotes your community partners. </a:t>
            </a:r>
          </a:p>
          <a:p>
            <a:pPr marL="0" marR="0" lvl="0" indent="0" algn="l" defTabSz="914400" rtl="0" eaLnBrk="1" fontAlgn="auto" latinLnBrk="0" hangingPunct="1">
              <a:lnSpc>
                <a:spcPct val="105000"/>
              </a:lnSpc>
              <a:spcBef>
                <a:spcPts val="0"/>
              </a:spcBef>
              <a:spcAft>
                <a:spcPts val="0"/>
              </a:spcAft>
              <a:buClrTx/>
              <a:buSzPts val="1000"/>
              <a:buFont typeface="Arial" panose="020B0604020202020204" pitchFamily="34" charset="0"/>
              <a:buNone/>
              <a:tabLst>
                <a:tab pos="457200" algn="l"/>
              </a:tabLst>
              <a:defRPr/>
            </a:pPr>
            <a:endParaRPr lang="en-U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5000"/>
              </a:lnSpc>
              <a:spcBef>
                <a:spcPts val="0"/>
              </a:spcBef>
              <a:spcAft>
                <a:spcPts val="0"/>
              </a:spcAft>
              <a:buClrTx/>
              <a:buSzPts val="1000"/>
              <a:buFont typeface="Arial" panose="020B0604020202020204" pitchFamily="34" charset="0"/>
              <a:buNone/>
              <a:tabLst>
                <a:tab pos="457200" algn="l"/>
              </a:tabLst>
              <a:defRPr/>
            </a:pPr>
            <a:r>
              <a:rPr lang="en-US" sz="1800">
                <a:effectLst/>
                <a:latin typeface="Calibri" panose="020F0502020204030204" pitchFamily="34" charset="0"/>
                <a:ea typeface="Calibri" panose="020F0502020204030204" pitchFamily="34" charset="0"/>
              </a:rPr>
              <a:t>And now we are going to do a quick review of some content samples. </a:t>
            </a: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1383366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US"/>
              <a:t>Here are two examples fb posts the first one highlights  National care givers day this is a great remembrance date to highlight and the 2</a:t>
            </a:r>
            <a:r>
              <a:rPr lang="en-US" baseline="30000"/>
              <a:t>nd</a:t>
            </a:r>
            <a:r>
              <a:rPr lang="en-US"/>
              <a:t> is an internal activity calendar post –sharing out what fun activities are going on at there center this week!</a:t>
            </a:r>
          </a:p>
        </p:txBody>
      </p:sp>
    </p:spTree>
    <p:extLst>
      <p:ext uri="{BB962C8B-B14F-4D97-AF65-F5344CB8AC3E}">
        <p14:creationId xmlns:p14="http://schemas.microsoft.com/office/powerpoint/2010/main" val="112201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3471033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US"/>
              <a:t>Here are two more posts the first is </a:t>
            </a:r>
            <a:r>
              <a:rPr lang="en-US" err="1"/>
              <a:t>Vday</a:t>
            </a:r>
            <a:r>
              <a:rPr lang="en-US"/>
              <a:t> community event and the 2</a:t>
            </a:r>
            <a:r>
              <a:rPr lang="en-US" baseline="30000"/>
              <a:t>nd is a staff celebration or staff recognition. People love this local content! </a:t>
            </a:r>
            <a:endParaRPr lang="en-US"/>
          </a:p>
        </p:txBody>
      </p:sp>
    </p:spTree>
    <p:extLst>
      <p:ext uri="{BB962C8B-B14F-4D97-AF65-F5344CB8AC3E}">
        <p14:creationId xmlns:p14="http://schemas.microsoft.com/office/powerpoint/2010/main" val="1501300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US"/>
              <a:t>Here we have to posts sharing a community resources and highlighting their service page that links back to the website ( for some </a:t>
            </a:r>
            <a:r>
              <a:rPr lang="en-US" err="1"/>
              <a:t>grat</a:t>
            </a:r>
            <a:r>
              <a:rPr lang="en-US"/>
              <a:t> visibility) and the 2</a:t>
            </a:r>
            <a:r>
              <a:rPr lang="en-US" baseline="30000"/>
              <a:t>nd</a:t>
            </a:r>
            <a:r>
              <a:rPr lang="en-US"/>
              <a:t> is a commonly asker questions ( being a resource to their community ) also linking back to their website.  These are all great examples of effective content marketing and they’re examples of how you could use this content to promote your centers. And with that I am going to pass it off to Connie to dive into social. </a:t>
            </a:r>
          </a:p>
        </p:txBody>
      </p:sp>
    </p:spTree>
    <p:extLst>
      <p:ext uri="{BB962C8B-B14F-4D97-AF65-F5344CB8AC3E}">
        <p14:creationId xmlns:p14="http://schemas.microsoft.com/office/powerpoint/2010/main" val="1821339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Thank you Mary. So now comes the fun part! Now that we have content, let’s talk how we are going to use it. Longer form content and resources are going to be posted to your website then make it’s way over to social media, and much of your day to day content is going to go straight to social.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We recommend Facebook, Instagram and Google Business profile as primary social media platforms for adult day centers to use for consumer marketing.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Facebook is a great place for adult day centers to connect with families, community partners and employees. It’s a great place to show off what your  center offers to your current network and engage them to amplify your message for people that are in their respective networks, but not yours, yet! Facebook still has the largest market share, especially in an older demographic which comprises our target market of adult children and referral sources. Instagram has a younger demographic, but it follows FB in market share and is trying to claim a space in social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We recommend google to all of our clients because google gets the lions share of search traffic. Updating your google profile ensures that your info on search is correct, posting your content to google can help you in local search, which is an important goal for most clients. It’s also the place where people will see and give you most of your reviews, . Reviews are import for </a:t>
            </a:r>
            <a:r>
              <a:rPr lang="en-US" sz="1800" err="1">
                <a:effectLst/>
                <a:latin typeface="Calibri" panose="020F0502020204030204" pitchFamily="34" charset="0"/>
                <a:ea typeface="Calibri" panose="020F0502020204030204" pitchFamily="34" charset="0"/>
              </a:rPr>
              <a:t>seo</a:t>
            </a:r>
            <a:r>
              <a:rPr lang="en-US" sz="1800">
                <a:effectLst/>
                <a:latin typeface="Calibri" panose="020F0502020204030204" pitchFamily="34" charset="0"/>
                <a:ea typeface="Calibri" panose="020F0502020204030204" pitchFamily="34" charset="0"/>
              </a:rPr>
              <a:t> and also influence conversion, so encouraging searchers to take the next step.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LinkedIn as a strong tool for community networking – from cultivating referral sources to attracting employees, donors and volunteers. On LinkedIn, you will need to cultivate at least a personal profile, but likely a center profile.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1254921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222222"/>
                </a:solidFill>
                <a:effectLst/>
                <a:latin typeface="franklin-gothic-urw"/>
              </a:rPr>
              <a:t>Now, you’ll notice that engagement thus far as focused on FB, but we mentioned Google Business when we recommended platforms. We recommend managing your google profile because that’s one of the most common &amp; visible places for online reviews and because your activity there can positively influence your search rankings. Google allows you to fill in your basic business info, such as name, address, services offered and use the category adult day care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a:solidFill>
                <a:srgbClr val="222222"/>
              </a:solidFill>
              <a:effectLst/>
              <a:latin typeface="franklin-gothic-urw"/>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3022257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222222"/>
                </a:solidFill>
                <a:effectLst/>
                <a:latin typeface="franklin-gothic-urw"/>
              </a:rPr>
              <a:t>if you want to step up your local SEO game, getting reviews and sharing posts is your next level. You can create a simple page on your site to help people find your review platforms, as seen here.  These icons link directly to your review source, so it makes it easy for families.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a:solidFill>
                <a:srgbClr val="222222"/>
              </a:solidFill>
              <a:effectLst/>
              <a:latin typeface="franklin-gothic-urw"/>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2788575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222222"/>
                </a:solidFill>
                <a:effectLst/>
                <a:latin typeface="franklin-gothic-urw"/>
              </a:rPr>
              <a:t>You can respond to your reviews and post to your google profile from the business profile manager or directly from search, as see here as long as you are logged into your profile. Calendars are a great and easy thing to share out to google on a regular basis. </a:t>
            </a: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1857999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lvl="0"/>
            <a:r>
              <a:rPr lang="en-US" sz="1200">
                <a:solidFill>
                  <a:schemeClr val="accent1">
                    <a:lumMod val="90000"/>
                    <a:lumOff val="10000"/>
                  </a:schemeClr>
                </a:solidFill>
                <a:latin typeface="Calibri" panose="020F0502020204030204" pitchFamily="34" charset="0"/>
                <a:cs typeface="Calibri" panose="020F0502020204030204" pitchFamily="34" charset="0"/>
              </a:rPr>
              <a:t>So what do you do next? That depends on where you are. If you are new to the digital marketing, then start by doing a solid evaluation of your website to make sure it’s in good order. Then claim your google profile and get your social media profiles in order. </a:t>
            </a:r>
          </a:p>
          <a:p>
            <a:pPr lvl="0"/>
            <a:endParaRPr lang="en-US" sz="1200">
              <a:solidFill>
                <a:schemeClr val="accent1">
                  <a:lumMod val="90000"/>
                  <a:lumOff val="10000"/>
                </a:schemeClr>
              </a:solidFill>
              <a:latin typeface="Calibri" panose="020F0502020204030204" pitchFamily="34" charset="0"/>
              <a:cs typeface="Calibri" panose="020F0502020204030204" pitchFamily="34" charset="0"/>
            </a:endParaRPr>
          </a:p>
          <a:p>
            <a:pPr lvl="0"/>
            <a:r>
              <a:rPr lang="en-US" sz="1200">
                <a:solidFill>
                  <a:schemeClr val="accent1">
                    <a:lumMod val="90000"/>
                    <a:lumOff val="10000"/>
                  </a:schemeClr>
                </a:solidFill>
                <a:latin typeface="Calibri" panose="020F0502020204030204" pitchFamily="34" charset="0"/>
                <a:cs typeface="Calibri" panose="020F0502020204030204" pitchFamily="34" charset="0"/>
              </a:rPr>
              <a:t>If you are further into your digital marketing program, start looking for creative ways to up your content and social media game. You can also evaluate your search engine ranking  and consider whether paid search might be a good fit. </a:t>
            </a:r>
            <a:endParaRPr lang="en-US"/>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531578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lvl="0"/>
            <a:r>
              <a:rPr lang="en-US"/>
              <a:t>We’re here to help. Feel free to reach out with your questions, goals, or concerns and we will offer you recommendations for a path forward, whether we are a part of that path or not. </a:t>
            </a:r>
          </a:p>
          <a:p>
            <a:pPr lvl="0"/>
            <a:endParaRPr lang="en-US"/>
          </a:p>
          <a:p>
            <a:pPr lvl="0"/>
            <a:r>
              <a:rPr lang="en-US"/>
              <a:t>Questions:</a:t>
            </a:r>
          </a:p>
          <a:p>
            <a:pPr lvl="0"/>
            <a:endParaRPr lang="en-US"/>
          </a:p>
          <a:p>
            <a:pPr lvl="0"/>
            <a:r>
              <a:rPr lang="en-US"/>
              <a:t>What about social media management software?</a:t>
            </a:r>
          </a:p>
          <a:p>
            <a:pPr lvl="0"/>
            <a:endParaRPr lang="en-US"/>
          </a:p>
          <a:p>
            <a:pPr lvl="0"/>
            <a:endParaRPr lang="en-US"/>
          </a:p>
          <a:p>
            <a:pPr lvl="0"/>
            <a:endParaRPr lang="en-US"/>
          </a:p>
          <a:p>
            <a:pPr lvl="0"/>
            <a:endParaRPr lang="en-US"/>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4272766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96876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424870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284178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527986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06.03.2024</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a:p>
            <a:pPr marL="0" marR="0" lvl="0" indent="0">
              <a:lnSpc>
                <a:spcPct val="105000"/>
              </a:lnSpc>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Tree>
    <p:extLst>
      <p:ext uri="{BB962C8B-B14F-4D97-AF65-F5344CB8AC3E}">
        <p14:creationId xmlns:p14="http://schemas.microsoft.com/office/powerpoint/2010/main" val="361331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June 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June 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June 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June 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June 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June 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June 2021</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June 2021</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June 2021</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June 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June 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58B"/>
        </a:solidFill>
        <a:effectLst/>
      </p:bgPr>
    </p:bg>
    <p:spTree>
      <p:nvGrpSpPr>
        <p:cNvPr id="1" name=""/>
        <p:cNvGrpSpPr/>
        <p:nvPr/>
      </p:nvGrpSpPr>
      <p:grpSpPr>
        <a:xfrm>
          <a:off x="0" y="0"/>
          <a:ext cx="0" cy="0"/>
          <a:chOff x="0" y="0"/>
          <a:chExt cx="0" cy="0"/>
        </a:xfrm>
      </p:grpSpPr>
      <p:sp>
        <p:nvSpPr>
          <p:cNvPr id="2" name="TextBox 2"/>
          <p:cNvSpPr txBox="1"/>
          <p:nvPr/>
        </p:nvSpPr>
        <p:spPr>
          <a:xfrm>
            <a:off x="679669" y="5012267"/>
            <a:ext cx="13866064" cy="3200876"/>
          </a:xfrm>
          <a:prstGeom prst="rect">
            <a:avLst/>
          </a:prstGeom>
        </p:spPr>
        <p:txBody>
          <a:bodyPr wrap="square" lIns="0" tIns="0" rIns="0" bIns="0" rtlCol="0" anchor="t">
            <a:spAutoFit/>
          </a:bodyPr>
          <a:lstStyle/>
          <a:p>
            <a:r>
              <a:rPr lang="en-US" sz="6600" dirty="0">
                <a:solidFill>
                  <a:schemeClr val="bg1"/>
                </a:solidFill>
                <a:effectLst/>
                <a:latin typeface="HK Grotesk Bold" panose="020B0604020202020204" charset="0"/>
                <a:ea typeface="Calibri" panose="020F0502020204030204" pitchFamily="34" charset="0"/>
              </a:rPr>
              <a:t>Spotlight on ADS </a:t>
            </a:r>
          </a:p>
          <a:p>
            <a:r>
              <a:rPr lang="en-US" sz="6600" dirty="0">
                <a:solidFill>
                  <a:schemeClr val="bg1"/>
                </a:solidFill>
                <a:effectLst/>
                <a:latin typeface="HK Grotesk Bold" panose="020B0604020202020204" charset="0"/>
                <a:ea typeface="Calibri" panose="020F0502020204030204" pitchFamily="34" charset="0"/>
              </a:rPr>
              <a:t>Marketing and Communications:</a:t>
            </a:r>
          </a:p>
          <a:p>
            <a:r>
              <a:rPr lang="en-US" sz="6600" dirty="0">
                <a:solidFill>
                  <a:schemeClr val="bg1"/>
                </a:solidFill>
                <a:effectLst/>
                <a:latin typeface="HK Grotesk Bold" panose="020B0604020202020204" charset="0"/>
                <a:ea typeface="Calibri" panose="020F0502020204030204" pitchFamily="34" charset="0"/>
              </a:rPr>
              <a:t>Turning </a:t>
            </a:r>
            <a:r>
              <a:rPr lang="en-US" sz="6600" dirty="0">
                <a:solidFill>
                  <a:srgbClr val="FFC000"/>
                </a:solidFill>
                <a:effectLst/>
                <a:latin typeface="HK Grotesk Bold" panose="020B0604020202020204" charset="0"/>
                <a:ea typeface="Calibri" panose="020F0502020204030204" pitchFamily="34" charset="0"/>
              </a:rPr>
              <a:t>Small Steps </a:t>
            </a:r>
            <a:r>
              <a:rPr lang="en-US" sz="6600" dirty="0">
                <a:solidFill>
                  <a:schemeClr val="bg1"/>
                </a:solidFill>
                <a:effectLst/>
                <a:latin typeface="HK Grotesk Bold" panose="020B0604020202020204" charset="0"/>
                <a:ea typeface="Calibri" panose="020F0502020204030204" pitchFamily="34" charset="0"/>
              </a:rPr>
              <a:t>into </a:t>
            </a:r>
            <a:r>
              <a:rPr lang="en-US" sz="6600" dirty="0">
                <a:solidFill>
                  <a:srgbClr val="FFC000"/>
                </a:solidFill>
                <a:effectLst/>
                <a:latin typeface="HK Grotesk Bold" panose="020B0604020202020204" charset="0"/>
                <a:ea typeface="Calibri" panose="020F0502020204030204" pitchFamily="34" charset="0"/>
              </a:rPr>
              <a:t>Big Strides</a:t>
            </a:r>
          </a:p>
          <a:p>
            <a:endParaRPr lang="en-US" sz="1000" spc="-119" dirty="0">
              <a:solidFill>
                <a:srgbClr val="FFFFFF"/>
              </a:solidFill>
              <a:latin typeface="HK Grotesk Bold"/>
            </a:endParaRPr>
          </a:p>
        </p:txBody>
      </p:sp>
      <p:grpSp>
        <p:nvGrpSpPr>
          <p:cNvPr id="3" name="Group 3"/>
          <p:cNvGrpSpPr/>
          <p:nvPr/>
        </p:nvGrpSpPr>
        <p:grpSpPr>
          <a:xfrm rot="-10800000">
            <a:off x="7986163" y="-1849"/>
            <a:ext cx="10305338" cy="10288849"/>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FFA976"/>
            </a:solidFill>
          </p:spPr>
        </p:sp>
      </p:grpSp>
      <p:grpSp>
        <p:nvGrpSpPr>
          <p:cNvPr id="5" name="Group 5"/>
          <p:cNvGrpSpPr/>
          <p:nvPr/>
        </p:nvGrpSpPr>
        <p:grpSpPr>
          <a:xfrm rot="-5400000">
            <a:off x="13311405"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FFFFFF"/>
            </a:solidFill>
          </p:spPr>
        </p:sp>
      </p:grpSp>
      <p:grpSp>
        <p:nvGrpSpPr>
          <p:cNvPr id="7" name="Group 7"/>
          <p:cNvGrpSpPr>
            <a:grpSpLocks noChangeAspect="1"/>
          </p:cNvGrpSpPr>
          <p:nvPr/>
        </p:nvGrpSpPr>
        <p:grpSpPr>
          <a:xfrm>
            <a:off x="14972083" y="1028700"/>
            <a:ext cx="2287217" cy="2287217"/>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5480044" y="1665379"/>
            <a:ext cx="1271296" cy="10138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6" name="Picture 5" descr="A pie chart with numbers and a graph&#10;&#10;Description automatically generated with medium confidence">
            <a:extLst>
              <a:ext uri="{FF2B5EF4-FFF2-40B4-BE49-F238E27FC236}">
                <a16:creationId xmlns:a16="http://schemas.microsoft.com/office/drawing/2014/main" id="{C0FE9F44-8710-44B2-7E90-466BAFF9B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200" y="2912035"/>
            <a:ext cx="14036624" cy="6536765"/>
          </a:xfrm>
          <a:prstGeom prst="rect">
            <a:avLst/>
          </a:prstGeom>
        </p:spPr>
      </p:pic>
    </p:spTree>
    <p:extLst>
      <p:ext uri="{BB962C8B-B14F-4D97-AF65-F5344CB8AC3E}">
        <p14:creationId xmlns:p14="http://schemas.microsoft.com/office/powerpoint/2010/main" val="94945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6" name="Picture 5" descr="A graph with different colored bars&#10;&#10;Description automatically generated">
            <a:extLst>
              <a:ext uri="{FF2B5EF4-FFF2-40B4-BE49-F238E27FC236}">
                <a16:creationId xmlns:a16="http://schemas.microsoft.com/office/drawing/2014/main" id="{5D4A7DD1-ED67-57FB-B3C8-CFD77CF04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267" y="2138957"/>
            <a:ext cx="13342842" cy="6914508"/>
          </a:xfrm>
          <a:prstGeom prst="rect">
            <a:avLst/>
          </a:prstGeom>
        </p:spPr>
      </p:pic>
    </p:spTree>
    <p:extLst>
      <p:ext uri="{BB962C8B-B14F-4D97-AF65-F5344CB8AC3E}">
        <p14:creationId xmlns:p14="http://schemas.microsoft.com/office/powerpoint/2010/main" val="2613031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850"/>
            <a:ext cx="1246758" cy="10288849"/>
          </a:xfrm>
          <a:prstGeom prst="rect">
            <a:avLst/>
          </a:prstGeom>
          <a:solidFill>
            <a:srgbClr val="FFA976"/>
          </a:solidFill>
        </p:spPr>
      </p:sp>
      <p:grpSp>
        <p:nvGrpSpPr>
          <p:cNvPr id="3" name="Group 3"/>
          <p:cNvGrpSpPr/>
          <p:nvPr/>
        </p:nvGrpSpPr>
        <p:grpSpPr>
          <a:xfrm rot="-10800000">
            <a:off x="14029498"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sp>
        <p:nvSpPr>
          <p:cNvPr id="5" name="TextBox 4">
            <a:extLst>
              <a:ext uri="{FF2B5EF4-FFF2-40B4-BE49-F238E27FC236}">
                <a16:creationId xmlns:a16="http://schemas.microsoft.com/office/drawing/2014/main" id="{2AA07F7E-0172-4954-A74F-3D80F7AB3749}"/>
              </a:ext>
            </a:extLst>
          </p:cNvPr>
          <p:cNvSpPr txBox="1"/>
          <p:nvPr/>
        </p:nvSpPr>
        <p:spPr>
          <a:xfrm>
            <a:off x="3022831" y="3518327"/>
            <a:ext cx="11006667" cy="3785652"/>
          </a:xfrm>
          <a:prstGeom prst="rect">
            <a:avLst/>
          </a:prstGeom>
          <a:noFill/>
        </p:spPr>
        <p:txBody>
          <a:bodyPr wrap="square" rtlCol="0">
            <a:spAutoFit/>
          </a:bodyPr>
          <a:lstStyle/>
          <a:p>
            <a:r>
              <a:rPr lang="en-US" sz="8000" dirty="0">
                <a:solidFill>
                  <a:srgbClr val="00658B"/>
                </a:solidFill>
              </a:rPr>
              <a:t>A low-cost, four-step marketing program for NADSA members</a:t>
            </a:r>
          </a:p>
        </p:txBody>
      </p:sp>
    </p:spTree>
    <p:extLst>
      <p:ext uri="{BB962C8B-B14F-4D97-AF65-F5344CB8AC3E}">
        <p14:creationId xmlns:p14="http://schemas.microsoft.com/office/powerpoint/2010/main" val="118537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850"/>
            <a:ext cx="1246758" cy="10288849"/>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12" name="Picture 11" descr="A close-up of a website address&#10;&#10;Description automatically generated">
            <a:extLst>
              <a:ext uri="{FF2B5EF4-FFF2-40B4-BE49-F238E27FC236}">
                <a16:creationId xmlns:a16="http://schemas.microsoft.com/office/drawing/2014/main" id="{381EDC2D-6B7F-774C-ED20-E292AC07B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5930" y="1572768"/>
            <a:ext cx="10802457" cy="7992226"/>
          </a:xfrm>
          <a:prstGeom prst="rect">
            <a:avLst/>
          </a:prstGeom>
        </p:spPr>
      </p:pic>
    </p:spTree>
    <p:extLst>
      <p:ext uri="{BB962C8B-B14F-4D97-AF65-F5344CB8AC3E}">
        <p14:creationId xmlns:p14="http://schemas.microsoft.com/office/powerpoint/2010/main" val="1625264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850"/>
            <a:ext cx="1246758" cy="10288849"/>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10" name="Picture 9" descr="A close up of text&#10;&#10;Description automatically generated">
            <a:extLst>
              <a:ext uri="{FF2B5EF4-FFF2-40B4-BE49-F238E27FC236}">
                <a16:creationId xmlns:a16="http://schemas.microsoft.com/office/drawing/2014/main" id="{6B6C0A32-17BE-02D8-D6A1-DC68D6D174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615" y="4083843"/>
            <a:ext cx="13641534" cy="3163623"/>
          </a:xfrm>
          <a:prstGeom prst="rect">
            <a:avLst/>
          </a:prstGeom>
        </p:spPr>
      </p:pic>
    </p:spTree>
    <p:extLst>
      <p:ext uri="{BB962C8B-B14F-4D97-AF65-F5344CB8AC3E}">
        <p14:creationId xmlns:p14="http://schemas.microsoft.com/office/powerpoint/2010/main" val="1882742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850"/>
            <a:ext cx="1246758" cy="10288849"/>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6" name="Picture 5" descr="A screenshot of a website&#10;&#10;Description automatically generated">
            <a:extLst>
              <a:ext uri="{FF2B5EF4-FFF2-40B4-BE49-F238E27FC236}">
                <a16:creationId xmlns:a16="http://schemas.microsoft.com/office/drawing/2014/main" id="{659FBE29-D296-3047-3868-AC28E81B7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677" y="758442"/>
            <a:ext cx="8568266" cy="8724225"/>
          </a:xfrm>
          <a:prstGeom prst="rect">
            <a:avLst/>
          </a:prstGeom>
        </p:spPr>
      </p:pic>
    </p:spTree>
    <p:extLst>
      <p:ext uri="{BB962C8B-B14F-4D97-AF65-F5344CB8AC3E}">
        <p14:creationId xmlns:p14="http://schemas.microsoft.com/office/powerpoint/2010/main" val="485601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850"/>
            <a:ext cx="1246758" cy="10288849"/>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6" name="Picture 5" descr="A screenshot of a website&#10;&#10;Description automatically generated">
            <a:extLst>
              <a:ext uri="{FF2B5EF4-FFF2-40B4-BE49-F238E27FC236}">
                <a16:creationId xmlns:a16="http://schemas.microsoft.com/office/drawing/2014/main" id="{659FBE29-D296-3047-3868-AC28E81B7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677" y="758442"/>
            <a:ext cx="8568266" cy="8724225"/>
          </a:xfrm>
          <a:prstGeom prst="rect">
            <a:avLst/>
          </a:prstGeom>
        </p:spPr>
      </p:pic>
      <p:pic>
        <p:nvPicPr>
          <p:cNvPr id="10" name="Picture 9" descr="A screenshot of a medical survey&#10;&#10;Description automatically generated">
            <a:extLst>
              <a:ext uri="{FF2B5EF4-FFF2-40B4-BE49-F238E27FC236}">
                <a16:creationId xmlns:a16="http://schemas.microsoft.com/office/drawing/2014/main" id="{3F8A3151-A5E5-44A6-C432-62EB9E002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2745" y="2777067"/>
            <a:ext cx="8645496" cy="6027737"/>
          </a:xfrm>
          <a:prstGeom prst="rect">
            <a:avLst/>
          </a:prstGeom>
        </p:spPr>
      </p:pic>
      <p:cxnSp>
        <p:nvCxnSpPr>
          <p:cNvPr id="12" name="Straight Arrow Connector 11">
            <a:extLst>
              <a:ext uri="{FF2B5EF4-FFF2-40B4-BE49-F238E27FC236}">
                <a16:creationId xmlns:a16="http://schemas.microsoft.com/office/drawing/2014/main" id="{F8FF8B71-D80B-9A9D-B52F-436420C64B9D}"/>
              </a:ext>
            </a:extLst>
          </p:cNvPr>
          <p:cNvCxnSpPr>
            <a:cxnSpLocks/>
          </p:cNvCxnSpPr>
          <p:nvPr/>
        </p:nvCxnSpPr>
        <p:spPr>
          <a:xfrm flipV="1">
            <a:off x="4605867" y="7162800"/>
            <a:ext cx="2709333" cy="201506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57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850"/>
            <a:ext cx="1246758" cy="10288849"/>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10" name="Picture 9" descr="A close-up of a website&#10;&#10;Description automatically generated">
            <a:extLst>
              <a:ext uri="{FF2B5EF4-FFF2-40B4-BE49-F238E27FC236}">
                <a16:creationId xmlns:a16="http://schemas.microsoft.com/office/drawing/2014/main" id="{63317794-2256-77DB-37AF-123C7B7C0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800" y="3457552"/>
            <a:ext cx="13331498" cy="5016980"/>
          </a:xfrm>
          <a:prstGeom prst="rect">
            <a:avLst/>
          </a:prstGeom>
        </p:spPr>
      </p:pic>
    </p:spTree>
    <p:extLst>
      <p:ext uri="{BB962C8B-B14F-4D97-AF65-F5344CB8AC3E}">
        <p14:creationId xmlns:p14="http://schemas.microsoft.com/office/powerpoint/2010/main" val="2826947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850"/>
            <a:ext cx="1246758" cy="10288849"/>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12" name="Picture 11" descr="A white background with black text&#10;&#10;Description automatically generated">
            <a:extLst>
              <a:ext uri="{FF2B5EF4-FFF2-40B4-BE49-F238E27FC236}">
                <a16:creationId xmlns:a16="http://schemas.microsoft.com/office/drawing/2014/main" id="{DA7E8E20-C948-B026-0F0B-968362229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2739" y="4104215"/>
            <a:ext cx="13166729" cy="3498851"/>
          </a:xfrm>
          <a:prstGeom prst="rect">
            <a:avLst/>
          </a:prstGeom>
        </p:spPr>
      </p:pic>
    </p:spTree>
    <p:extLst>
      <p:ext uri="{BB962C8B-B14F-4D97-AF65-F5344CB8AC3E}">
        <p14:creationId xmlns:p14="http://schemas.microsoft.com/office/powerpoint/2010/main" val="324905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850"/>
            <a:ext cx="1246758" cy="10288849"/>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6" name="Picture 5" descr="A white background with black text&#10;&#10;Description automatically generated">
            <a:extLst>
              <a:ext uri="{FF2B5EF4-FFF2-40B4-BE49-F238E27FC236}">
                <a16:creationId xmlns:a16="http://schemas.microsoft.com/office/drawing/2014/main" id="{F08C2A8B-E212-2B39-2FEB-01CF22726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747" y="4453091"/>
            <a:ext cx="14637385" cy="2850887"/>
          </a:xfrm>
          <a:prstGeom prst="rect">
            <a:avLst/>
          </a:prstGeom>
        </p:spPr>
      </p:pic>
    </p:spTree>
    <p:extLst>
      <p:ext uri="{BB962C8B-B14F-4D97-AF65-F5344CB8AC3E}">
        <p14:creationId xmlns:p14="http://schemas.microsoft.com/office/powerpoint/2010/main" val="2642900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850"/>
            <a:ext cx="1246758" cy="10288849"/>
          </a:xfrm>
          <a:prstGeom prst="rect">
            <a:avLst/>
          </a:prstGeom>
          <a:solidFill>
            <a:srgbClr val="FFA976"/>
          </a:solidFill>
        </p:spPr>
      </p:sp>
      <p:grpSp>
        <p:nvGrpSpPr>
          <p:cNvPr id="3" name="Group 3"/>
          <p:cNvGrpSpPr/>
          <p:nvPr/>
        </p:nvGrpSpPr>
        <p:grpSpPr>
          <a:xfrm rot="-10800000">
            <a:off x="14029498"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sp>
        <p:nvSpPr>
          <p:cNvPr id="5" name="TextBox 4">
            <a:extLst>
              <a:ext uri="{FF2B5EF4-FFF2-40B4-BE49-F238E27FC236}">
                <a16:creationId xmlns:a16="http://schemas.microsoft.com/office/drawing/2014/main" id="{2AA07F7E-0172-4954-A74F-3D80F7AB3749}"/>
              </a:ext>
            </a:extLst>
          </p:cNvPr>
          <p:cNvSpPr txBox="1"/>
          <p:nvPr/>
        </p:nvSpPr>
        <p:spPr>
          <a:xfrm>
            <a:off x="1930400" y="1796739"/>
            <a:ext cx="11006667" cy="1323439"/>
          </a:xfrm>
          <a:prstGeom prst="rect">
            <a:avLst/>
          </a:prstGeom>
          <a:noFill/>
        </p:spPr>
        <p:txBody>
          <a:bodyPr wrap="square" rtlCol="0">
            <a:spAutoFit/>
          </a:bodyPr>
          <a:lstStyle/>
          <a:p>
            <a:r>
              <a:rPr lang="en-US" sz="8000" dirty="0">
                <a:solidFill>
                  <a:srgbClr val="00658B"/>
                </a:solidFill>
              </a:rPr>
              <a:t>Goals for this session:</a:t>
            </a:r>
          </a:p>
        </p:txBody>
      </p:sp>
      <p:sp>
        <p:nvSpPr>
          <p:cNvPr id="6" name="TextBox 5">
            <a:extLst>
              <a:ext uri="{FF2B5EF4-FFF2-40B4-BE49-F238E27FC236}">
                <a16:creationId xmlns:a16="http://schemas.microsoft.com/office/drawing/2014/main" id="{18FADC50-DC65-2A54-47F1-D8805670A6F5}"/>
              </a:ext>
            </a:extLst>
          </p:cNvPr>
          <p:cNvSpPr txBox="1"/>
          <p:nvPr/>
        </p:nvSpPr>
        <p:spPr>
          <a:xfrm>
            <a:off x="2692400" y="3809999"/>
            <a:ext cx="11599334" cy="5016758"/>
          </a:xfrm>
          <a:prstGeom prst="rect">
            <a:avLst/>
          </a:prstGeom>
          <a:noFill/>
        </p:spPr>
        <p:txBody>
          <a:bodyPr wrap="square" rtlCol="0">
            <a:spAutoFit/>
          </a:bodyPr>
          <a:lstStyle/>
          <a:p>
            <a:pPr marL="285750" indent="-285750">
              <a:buFont typeface="Arial" panose="020B0604020202020204" pitchFamily="34" charset="0"/>
              <a:buChar char="•"/>
            </a:pPr>
            <a:r>
              <a:rPr lang="en-US" sz="4800" b="1" dirty="0">
                <a:solidFill>
                  <a:srgbClr val="F5770F"/>
                </a:solidFill>
              </a:rPr>
              <a:t>Review the </a:t>
            </a:r>
            <a:r>
              <a:rPr lang="en-US" sz="4800" b="1" u="sng" dirty="0">
                <a:solidFill>
                  <a:srgbClr val="F5770F"/>
                </a:solidFill>
              </a:rPr>
              <a:t>survey results</a:t>
            </a:r>
          </a:p>
          <a:p>
            <a:endParaRPr lang="en-US" sz="4800" b="1" dirty="0">
              <a:solidFill>
                <a:srgbClr val="F5770F"/>
              </a:solidFill>
            </a:endParaRPr>
          </a:p>
          <a:p>
            <a:pPr marL="285750" indent="-285750">
              <a:buFont typeface="Arial" panose="020B0604020202020204" pitchFamily="34" charset="0"/>
              <a:buChar char="•"/>
            </a:pPr>
            <a:r>
              <a:rPr lang="en-US" sz="4800" b="1" dirty="0">
                <a:solidFill>
                  <a:srgbClr val="F5770F"/>
                </a:solidFill>
              </a:rPr>
              <a:t>Introduce a </a:t>
            </a:r>
            <a:r>
              <a:rPr lang="en-US" sz="4800" b="1" u="sng" dirty="0">
                <a:solidFill>
                  <a:srgbClr val="F5770F"/>
                </a:solidFill>
              </a:rPr>
              <a:t>new 4-step marketing program</a:t>
            </a:r>
          </a:p>
          <a:p>
            <a:endParaRPr lang="en-US" sz="4800" b="1" dirty="0">
              <a:solidFill>
                <a:srgbClr val="F5770F"/>
              </a:solidFill>
            </a:endParaRPr>
          </a:p>
          <a:p>
            <a:pPr marL="285750" indent="-285750">
              <a:buFont typeface="Arial" panose="020B0604020202020204" pitchFamily="34" charset="0"/>
              <a:buChar char="•"/>
            </a:pPr>
            <a:r>
              <a:rPr lang="en-US" sz="4800" b="1" dirty="0">
                <a:solidFill>
                  <a:srgbClr val="F5770F"/>
                </a:solidFill>
              </a:rPr>
              <a:t>Focus on other </a:t>
            </a:r>
            <a:r>
              <a:rPr lang="en-US" sz="4800" b="1" u="sng" dirty="0">
                <a:solidFill>
                  <a:srgbClr val="F5770F"/>
                </a:solidFill>
              </a:rPr>
              <a:t>core best practices</a:t>
            </a:r>
          </a:p>
          <a:p>
            <a:endParaRPr lang="en-US" sz="4400" dirty="0">
              <a:solidFill>
                <a:srgbClr val="F5770F"/>
              </a:solidFill>
            </a:endParaRPr>
          </a:p>
          <a:p>
            <a:endParaRPr lang="en-US" dirty="0"/>
          </a:p>
          <a:p>
            <a:endParaRPr lang="en-US" dirty="0"/>
          </a:p>
        </p:txBody>
      </p:sp>
    </p:spTree>
    <p:extLst>
      <p:ext uri="{BB962C8B-B14F-4D97-AF65-F5344CB8AC3E}">
        <p14:creationId xmlns:p14="http://schemas.microsoft.com/office/powerpoint/2010/main" val="286585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850"/>
            <a:ext cx="1246758" cy="10288849"/>
          </a:xfrm>
          <a:prstGeom prst="rect">
            <a:avLst/>
          </a:prstGeom>
          <a:solidFill>
            <a:srgbClr val="FFA976"/>
          </a:solidFill>
        </p:spPr>
      </p:sp>
      <p:grpSp>
        <p:nvGrpSpPr>
          <p:cNvPr id="3" name="Group 3"/>
          <p:cNvGrpSpPr/>
          <p:nvPr/>
        </p:nvGrpSpPr>
        <p:grpSpPr>
          <a:xfrm rot="-10800000">
            <a:off x="14029498"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sp>
        <p:nvSpPr>
          <p:cNvPr id="5" name="TextBox 4">
            <a:extLst>
              <a:ext uri="{FF2B5EF4-FFF2-40B4-BE49-F238E27FC236}">
                <a16:creationId xmlns:a16="http://schemas.microsoft.com/office/drawing/2014/main" id="{2AA07F7E-0172-4954-A74F-3D80F7AB3749}"/>
              </a:ext>
            </a:extLst>
          </p:cNvPr>
          <p:cNvSpPr txBox="1"/>
          <p:nvPr/>
        </p:nvSpPr>
        <p:spPr>
          <a:xfrm>
            <a:off x="2819197" y="3078060"/>
            <a:ext cx="11006667" cy="5016758"/>
          </a:xfrm>
          <a:prstGeom prst="rect">
            <a:avLst/>
          </a:prstGeom>
          <a:noFill/>
        </p:spPr>
        <p:txBody>
          <a:bodyPr wrap="square" rtlCol="0">
            <a:spAutoFit/>
          </a:bodyPr>
          <a:lstStyle/>
          <a:p>
            <a:r>
              <a:rPr lang="en-US" sz="8000" dirty="0">
                <a:solidFill>
                  <a:srgbClr val="00658B"/>
                </a:solidFill>
              </a:rPr>
              <a:t>Other steps toward an efficient, sustainable program of marketing and community outreach</a:t>
            </a:r>
          </a:p>
        </p:txBody>
      </p:sp>
    </p:spTree>
    <p:extLst>
      <p:ext uri="{BB962C8B-B14F-4D97-AF65-F5344CB8AC3E}">
        <p14:creationId xmlns:p14="http://schemas.microsoft.com/office/powerpoint/2010/main" val="4232276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sp>
        <p:nvSpPr>
          <p:cNvPr id="6" name="TextBox 6"/>
          <p:cNvSpPr txBox="1"/>
          <p:nvPr/>
        </p:nvSpPr>
        <p:spPr>
          <a:xfrm>
            <a:off x="1028700" y="1085850"/>
            <a:ext cx="12751478" cy="1063496"/>
          </a:xfrm>
          <a:prstGeom prst="rect">
            <a:avLst/>
          </a:prstGeom>
        </p:spPr>
        <p:txBody>
          <a:bodyPr wrap="square" lIns="0" tIns="0" rIns="0" bIns="0" rtlCol="0" anchor="t">
            <a:spAutoFit/>
          </a:bodyPr>
          <a:lstStyle/>
          <a:p>
            <a:pPr>
              <a:lnSpc>
                <a:spcPts val="7700"/>
              </a:lnSpc>
            </a:pPr>
            <a:r>
              <a:rPr lang="en-US" sz="8400" spc="-48">
                <a:solidFill>
                  <a:srgbClr val="00658B"/>
                </a:solidFill>
                <a:latin typeface="HK Grotesk Bold"/>
              </a:rPr>
              <a:t>What is Digital Marketing ?</a:t>
            </a:r>
          </a:p>
        </p:txBody>
      </p:sp>
      <p:grpSp>
        <p:nvGrpSpPr>
          <p:cNvPr id="7" name="Group 7"/>
          <p:cNvGrpSpPr>
            <a:grpSpLocks noChangeAspect="1"/>
          </p:cNvGrpSpPr>
          <p:nvPr/>
        </p:nvGrpSpPr>
        <p:grpSpPr>
          <a:xfrm>
            <a:off x="16850478" y="622425"/>
            <a:ext cx="817643" cy="81764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7032066" y="850028"/>
            <a:ext cx="454468" cy="362438"/>
          </a:xfrm>
          <a:prstGeom prst="rect">
            <a:avLst/>
          </a:prstGeom>
        </p:spPr>
      </p:pic>
      <p:sp>
        <p:nvSpPr>
          <p:cNvPr id="15" name="TextBox 14">
            <a:extLst>
              <a:ext uri="{FF2B5EF4-FFF2-40B4-BE49-F238E27FC236}">
                <a16:creationId xmlns:a16="http://schemas.microsoft.com/office/drawing/2014/main" id="{BB3E3F72-1B05-4BCB-81DD-3FE5E9CEAE23}"/>
              </a:ext>
            </a:extLst>
          </p:cNvPr>
          <p:cNvSpPr txBox="1"/>
          <p:nvPr/>
        </p:nvSpPr>
        <p:spPr>
          <a:xfrm>
            <a:off x="732814" y="2892015"/>
            <a:ext cx="14507186" cy="7109639"/>
          </a:xfrm>
          <a:prstGeom prst="rect">
            <a:avLst/>
          </a:prstGeom>
          <a:noFill/>
        </p:spPr>
        <p:txBody>
          <a:bodyPr wrap="square" lIns="91440" tIns="45720" rIns="91440" bIns="45720" anchor="t">
            <a:spAutoFit/>
          </a:bodyPr>
          <a:lstStyle/>
          <a:p>
            <a:r>
              <a:rPr lang="en-US" sz="6000" b="1">
                <a:solidFill>
                  <a:srgbClr val="000000"/>
                </a:solidFill>
                <a:latin typeface="Calibri" panose="020F0502020204030204" pitchFamily="34" charset="0"/>
                <a:cs typeface="Calibri" panose="020F0502020204030204" pitchFamily="34" charset="0"/>
              </a:rPr>
              <a:t>“Any marketing methods conducted through electronic devices which utilize some form of a computer.” </a:t>
            </a:r>
          </a:p>
          <a:p>
            <a:endParaRPr lang="en-US" sz="6000" b="1">
              <a:solidFill>
                <a:srgbClr val="000000"/>
              </a:solidFill>
              <a:latin typeface="Calibri" panose="020F0502020204030204" pitchFamily="34" charset="0"/>
              <a:cs typeface="Calibri" panose="020F0502020204030204" pitchFamily="34" charset="0"/>
            </a:endParaRPr>
          </a:p>
          <a:p>
            <a:r>
              <a:rPr lang="en-US" sz="6000" b="1">
                <a:solidFill>
                  <a:srgbClr val="000000"/>
                </a:solidFill>
                <a:latin typeface="Calibri" panose="020F0502020204030204" pitchFamily="34" charset="0"/>
                <a:cs typeface="Calibri" panose="020F0502020204030204" pitchFamily="34" charset="0"/>
              </a:rPr>
              <a:t>Key difference from non-digital marketing: </a:t>
            </a:r>
            <a:r>
              <a:rPr lang="en-US" sz="6000" b="1" i="1">
                <a:solidFill>
                  <a:srgbClr val="000000"/>
                </a:solidFill>
                <a:latin typeface="Calibri" panose="020F0502020204030204" pitchFamily="34" charset="0"/>
                <a:cs typeface="Calibri" panose="020F0502020204030204" pitchFamily="34" charset="0"/>
              </a:rPr>
              <a:t>Interaction</a:t>
            </a:r>
          </a:p>
          <a:p>
            <a:endParaRPr lang="en-US" sz="6000" b="1" i="1">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American Marketing Association</a:t>
            </a:r>
          </a:p>
        </p:txBody>
      </p:sp>
    </p:spTree>
    <p:extLst>
      <p:ext uri="{BB962C8B-B14F-4D97-AF65-F5344CB8AC3E}">
        <p14:creationId xmlns:p14="http://schemas.microsoft.com/office/powerpoint/2010/main" val="102703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pic>
        <p:nvPicPr>
          <p:cNvPr id="5" name="Picture 5"/>
          <p:cNvPicPr>
            <a:picLocks noChangeAspect="1"/>
          </p:cNvPicPr>
          <p:nvPr/>
        </p:nvPicPr>
        <p:blipFill>
          <a:blip r:embed="rId3">
            <a:alphaModFix amt="15000"/>
          </a:blip>
          <a:srcRect/>
          <a:stretch>
            <a:fillRect/>
          </a:stretch>
        </p:blipFill>
        <p:spPr>
          <a:xfrm>
            <a:off x="-6785336" y="-1090347"/>
            <a:ext cx="13570672" cy="10822611"/>
          </a:xfrm>
          <a:prstGeom prst="rect">
            <a:avLst/>
          </a:prstGeom>
        </p:spPr>
      </p:pic>
      <p:sp>
        <p:nvSpPr>
          <p:cNvPr id="6" name="TextBox 6"/>
          <p:cNvSpPr txBox="1"/>
          <p:nvPr/>
        </p:nvSpPr>
        <p:spPr>
          <a:xfrm>
            <a:off x="1028700" y="1085850"/>
            <a:ext cx="12751478" cy="2066335"/>
          </a:xfrm>
          <a:prstGeom prst="rect">
            <a:avLst/>
          </a:prstGeom>
        </p:spPr>
        <p:txBody>
          <a:bodyPr wrap="square" lIns="0" tIns="0" rIns="0" bIns="0" rtlCol="0" anchor="t">
            <a:spAutoFit/>
          </a:bodyPr>
          <a:lstStyle/>
          <a:p>
            <a:pPr>
              <a:lnSpc>
                <a:spcPts val="7700"/>
              </a:lnSpc>
            </a:pPr>
            <a:r>
              <a:rPr lang="en-US" sz="8800" spc="-48">
                <a:solidFill>
                  <a:srgbClr val="00658B"/>
                </a:solidFill>
                <a:latin typeface="HK Grotesk Bold"/>
              </a:rPr>
              <a:t>Benefits of Digital Marketing</a:t>
            </a:r>
          </a:p>
        </p:txBody>
      </p:sp>
      <p:grpSp>
        <p:nvGrpSpPr>
          <p:cNvPr id="7" name="Group 7"/>
          <p:cNvGrpSpPr>
            <a:grpSpLocks noChangeAspect="1"/>
          </p:cNvGrpSpPr>
          <p:nvPr/>
        </p:nvGrpSpPr>
        <p:grpSpPr>
          <a:xfrm>
            <a:off x="16850478" y="622425"/>
            <a:ext cx="817643" cy="81764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7032066" y="850028"/>
            <a:ext cx="454468" cy="362438"/>
          </a:xfrm>
          <a:prstGeom prst="rect">
            <a:avLst/>
          </a:prstGeom>
        </p:spPr>
      </p:pic>
      <p:sp>
        <p:nvSpPr>
          <p:cNvPr id="15" name="TextBox 14">
            <a:extLst>
              <a:ext uri="{FF2B5EF4-FFF2-40B4-BE49-F238E27FC236}">
                <a16:creationId xmlns:a16="http://schemas.microsoft.com/office/drawing/2014/main" id="{BB3E3F72-1B05-4BCB-81DD-3FE5E9CEAE23}"/>
              </a:ext>
            </a:extLst>
          </p:cNvPr>
          <p:cNvSpPr txBox="1"/>
          <p:nvPr/>
        </p:nvSpPr>
        <p:spPr>
          <a:xfrm>
            <a:off x="732814" y="3539715"/>
            <a:ext cx="14773886" cy="10248960"/>
          </a:xfrm>
          <a:prstGeom prst="rect">
            <a:avLst/>
          </a:prstGeom>
          <a:noFill/>
        </p:spPr>
        <p:txBody>
          <a:bodyPr wrap="square" lIns="91440" tIns="45720" rIns="91440" bIns="45720" anchor="t">
            <a:spAutoFit/>
          </a:bodyPr>
          <a:lstStyle/>
          <a:p>
            <a:pPr marL="857250" indent="-857250">
              <a:buFont typeface="Arial" panose="020B0604020202020204" pitchFamily="34" charset="0"/>
              <a:buChar char="•"/>
            </a:pPr>
            <a:r>
              <a:rPr lang="en-US" sz="6000" b="1">
                <a:solidFill>
                  <a:srgbClr val="000000"/>
                </a:solidFill>
                <a:latin typeface="Calibri" panose="020F0502020204030204" pitchFamily="34" charset="0"/>
                <a:cs typeface="Calibri" panose="020F0502020204030204" pitchFamily="34" charset="0"/>
              </a:rPr>
              <a:t>Allows direct, immediate interaction</a:t>
            </a:r>
          </a:p>
          <a:p>
            <a:pPr marL="857250" indent="-857250">
              <a:buFont typeface="Arial" panose="020B0604020202020204" pitchFamily="34" charset="0"/>
              <a:buChar char="•"/>
            </a:pPr>
            <a:r>
              <a:rPr lang="en-US" sz="6000" b="1">
                <a:solidFill>
                  <a:srgbClr val="000000"/>
                </a:solidFill>
                <a:latin typeface="Calibri" panose="020F0502020204030204" pitchFamily="34" charset="0"/>
                <a:cs typeface="Calibri" panose="020F0502020204030204" pitchFamily="34" charset="0"/>
              </a:rPr>
              <a:t>Increases visibility and pulls people to your website</a:t>
            </a:r>
          </a:p>
          <a:p>
            <a:pPr marL="857250" indent="-857250">
              <a:buFont typeface="Arial" panose="020B0604020202020204" pitchFamily="34" charset="0"/>
              <a:buChar char="•"/>
            </a:pPr>
            <a:r>
              <a:rPr lang="en-US" sz="6000" b="1">
                <a:solidFill>
                  <a:srgbClr val="000000"/>
                </a:solidFill>
                <a:latin typeface="Calibri" panose="020F0502020204030204" pitchFamily="34" charset="0"/>
                <a:cs typeface="Calibri" panose="020F0502020204030204" pitchFamily="34" charset="0"/>
              </a:rPr>
              <a:t>Sustains brand recognition and reputation</a:t>
            </a:r>
          </a:p>
          <a:p>
            <a:pPr marL="857250" indent="-857250">
              <a:buFont typeface="Arial" panose="020B0604020202020204" pitchFamily="34" charset="0"/>
              <a:buChar char="•"/>
            </a:pPr>
            <a:r>
              <a:rPr lang="en-US" sz="6000" b="1">
                <a:solidFill>
                  <a:srgbClr val="000000"/>
                </a:solidFill>
                <a:latin typeface="Calibri" panose="020F0502020204030204" pitchFamily="34" charset="0"/>
                <a:cs typeface="Calibri" panose="020F0502020204030204" pitchFamily="34" charset="0"/>
              </a:rPr>
              <a:t>Differentiates you from the competition</a:t>
            </a:r>
          </a:p>
          <a:p>
            <a:pPr marL="857250" indent="-857250">
              <a:buFont typeface="Arial" panose="020B0604020202020204" pitchFamily="34" charset="0"/>
              <a:buChar char="•"/>
            </a:pPr>
            <a:r>
              <a:rPr lang="en-US" sz="6000" b="1">
                <a:solidFill>
                  <a:srgbClr val="000000"/>
                </a:solidFill>
                <a:latin typeface="Calibri" panose="020F0502020204030204" pitchFamily="34" charset="0"/>
                <a:cs typeface="Calibri" panose="020F0502020204030204" pitchFamily="34" charset="0"/>
              </a:rPr>
              <a:t>Helps with staffing</a:t>
            </a:r>
          </a:p>
          <a:p>
            <a:pPr marL="857250" indent="-857250">
              <a:buFont typeface="Arial" panose="020B0604020202020204" pitchFamily="34" charset="0"/>
              <a:buChar char="•"/>
            </a:pPr>
            <a:endParaRPr lang="en-US" sz="6000" b="1">
              <a:solidFill>
                <a:srgbClr val="000000"/>
              </a:solidFill>
              <a:latin typeface="Calibri" panose="020F0502020204030204" pitchFamily="34" charset="0"/>
              <a:cs typeface="Calibri" panose="020F0502020204030204" pitchFamily="34" charset="0"/>
            </a:endParaRPr>
          </a:p>
          <a:p>
            <a:pPr marL="857250" indent="-857250">
              <a:buFont typeface="Arial" panose="020B0604020202020204" pitchFamily="34" charset="0"/>
              <a:buChar char="•"/>
            </a:pPr>
            <a:endParaRPr lang="en-US" sz="6000" b="1">
              <a:solidFill>
                <a:srgbClr val="000000"/>
              </a:solidFill>
              <a:latin typeface="Calibri" panose="020F0502020204030204" pitchFamily="34" charset="0"/>
              <a:cs typeface="Calibri" panose="020F0502020204030204" pitchFamily="34" charset="0"/>
            </a:endParaRPr>
          </a:p>
          <a:p>
            <a:pPr marL="857250" indent="-857250">
              <a:buFont typeface="Arial" panose="020B0604020202020204" pitchFamily="34" charset="0"/>
              <a:buChar char="•"/>
            </a:pPr>
            <a:endParaRPr lang="en-US" sz="6000" b="1">
              <a:solidFill>
                <a:srgbClr val="000000"/>
              </a:solidFill>
              <a:latin typeface="Calibri" panose="020F0502020204030204" pitchFamily="34" charset="0"/>
              <a:cs typeface="Calibri" panose="020F0502020204030204" pitchFamily="34" charset="0"/>
            </a:endParaRPr>
          </a:p>
          <a:p>
            <a:pPr marL="857250" indent="-857250">
              <a:buFont typeface="Arial" panose="020B0604020202020204" pitchFamily="34" charset="0"/>
              <a:buChar char="•"/>
            </a:pPr>
            <a:endParaRPr lang="en-US" sz="6000" b="1">
              <a:solidFill>
                <a:srgbClr val="000000"/>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endParaRPr lang="en-US" sz="6000" b="1">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9283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pic>
        <p:nvPicPr>
          <p:cNvPr id="5" name="Picture 5"/>
          <p:cNvPicPr>
            <a:picLocks noChangeAspect="1"/>
          </p:cNvPicPr>
          <p:nvPr/>
        </p:nvPicPr>
        <p:blipFill>
          <a:blip r:embed="rId3">
            <a:alphaModFix amt="15000"/>
          </a:blip>
          <a:srcRect/>
          <a:stretch>
            <a:fillRect/>
          </a:stretch>
        </p:blipFill>
        <p:spPr>
          <a:xfrm>
            <a:off x="-6785336" y="-1090347"/>
            <a:ext cx="13570672" cy="10822611"/>
          </a:xfrm>
          <a:prstGeom prst="rect">
            <a:avLst/>
          </a:prstGeom>
        </p:spPr>
      </p:pic>
      <p:sp>
        <p:nvSpPr>
          <p:cNvPr id="6" name="TextBox 6"/>
          <p:cNvSpPr txBox="1"/>
          <p:nvPr/>
        </p:nvSpPr>
        <p:spPr>
          <a:xfrm>
            <a:off x="1028700" y="1085850"/>
            <a:ext cx="12751478" cy="1078885"/>
          </a:xfrm>
          <a:prstGeom prst="rect">
            <a:avLst/>
          </a:prstGeom>
        </p:spPr>
        <p:txBody>
          <a:bodyPr wrap="square" lIns="0" tIns="0" rIns="0" bIns="0" rtlCol="0" anchor="t">
            <a:spAutoFit/>
          </a:bodyPr>
          <a:lstStyle/>
          <a:p>
            <a:pPr>
              <a:lnSpc>
                <a:spcPts val="7700"/>
              </a:lnSpc>
            </a:pPr>
            <a:r>
              <a:rPr lang="en-US" sz="8800" spc="-48">
                <a:solidFill>
                  <a:srgbClr val="00658B"/>
                </a:solidFill>
                <a:latin typeface="HK Grotesk Bold"/>
              </a:rPr>
              <a:t>What We Will Review </a:t>
            </a:r>
          </a:p>
        </p:txBody>
      </p:sp>
      <p:grpSp>
        <p:nvGrpSpPr>
          <p:cNvPr id="7" name="Group 7"/>
          <p:cNvGrpSpPr>
            <a:grpSpLocks noChangeAspect="1"/>
          </p:cNvGrpSpPr>
          <p:nvPr/>
        </p:nvGrpSpPr>
        <p:grpSpPr>
          <a:xfrm>
            <a:off x="16850478" y="622425"/>
            <a:ext cx="817643" cy="81764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7032066" y="850028"/>
            <a:ext cx="454468" cy="362438"/>
          </a:xfrm>
          <a:prstGeom prst="rect">
            <a:avLst/>
          </a:prstGeom>
        </p:spPr>
      </p:pic>
      <p:sp>
        <p:nvSpPr>
          <p:cNvPr id="15" name="TextBox 14">
            <a:extLst>
              <a:ext uri="{FF2B5EF4-FFF2-40B4-BE49-F238E27FC236}">
                <a16:creationId xmlns:a16="http://schemas.microsoft.com/office/drawing/2014/main" id="{BB3E3F72-1B05-4BCB-81DD-3FE5E9CEAE23}"/>
              </a:ext>
            </a:extLst>
          </p:cNvPr>
          <p:cNvSpPr txBox="1"/>
          <p:nvPr/>
        </p:nvSpPr>
        <p:spPr>
          <a:xfrm>
            <a:off x="732813" y="3443922"/>
            <a:ext cx="14950532" cy="3785652"/>
          </a:xfrm>
          <a:prstGeom prst="rect">
            <a:avLst/>
          </a:prstGeom>
          <a:noFill/>
        </p:spPr>
        <p:txBody>
          <a:bodyPr wrap="square" lIns="91440" tIns="45720" rIns="91440" bIns="45720" anchor="t">
            <a:spAutoFit/>
          </a:bodyPr>
          <a:lstStyle/>
          <a:p>
            <a:pPr marL="857250" indent="-857250">
              <a:buFont typeface="Arial" panose="020B0604020202020204" pitchFamily="34" charset="0"/>
              <a:buChar char="•"/>
            </a:pPr>
            <a:r>
              <a:rPr lang="en-US" sz="6000" b="1">
                <a:solidFill>
                  <a:srgbClr val="000000"/>
                </a:solidFill>
                <a:latin typeface="Calibri" panose="020F0502020204030204" pitchFamily="34" charset="0"/>
                <a:cs typeface="Calibri" panose="020F0502020204030204" pitchFamily="34" charset="0"/>
              </a:rPr>
              <a:t>What is Effective Website Design</a:t>
            </a:r>
          </a:p>
          <a:p>
            <a:pPr marL="857250" indent="-857250">
              <a:buFont typeface="Arial" panose="020B0604020202020204" pitchFamily="34" charset="0"/>
              <a:buChar char="•"/>
            </a:pPr>
            <a:r>
              <a:rPr lang="en-US" sz="6000" b="1">
                <a:solidFill>
                  <a:srgbClr val="000000"/>
                </a:solidFill>
                <a:latin typeface="Calibri" panose="020F0502020204030204" pitchFamily="34" charset="0"/>
                <a:cs typeface="Calibri" panose="020F0502020204030204" pitchFamily="34" charset="0"/>
              </a:rPr>
              <a:t>How to Maximize Social Media </a:t>
            </a:r>
          </a:p>
          <a:p>
            <a:pPr marL="857250" indent="-857250">
              <a:buFont typeface="Arial" panose="020B0604020202020204" pitchFamily="34" charset="0"/>
              <a:buChar char="•"/>
            </a:pPr>
            <a:r>
              <a:rPr lang="en-US" sz="6000" b="1">
                <a:solidFill>
                  <a:srgbClr val="000000"/>
                </a:solidFill>
                <a:latin typeface="Calibri" panose="020F0502020204030204" pitchFamily="34" charset="0"/>
                <a:cs typeface="Calibri" panose="020F0502020204030204" pitchFamily="34" charset="0"/>
              </a:rPr>
              <a:t>Using Citations &amp; Google Business Profiles</a:t>
            </a:r>
          </a:p>
          <a:p>
            <a:pPr marL="571500" indent="-571500">
              <a:buFont typeface="Arial" panose="020B0604020202020204" pitchFamily="34" charset="0"/>
              <a:buChar char="•"/>
            </a:pPr>
            <a:endParaRPr lang="en-US" sz="6000" b="1">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5776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pic>
        <p:nvPicPr>
          <p:cNvPr id="5" name="Picture 5"/>
          <p:cNvPicPr>
            <a:picLocks noChangeAspect="1"/>
          </p:cNvPicPr>
          <p:nvPr/>
        </p:nvPicPr>
        <p:blipFill>
          <a:blip r:embed="rId3">
            <a:alphaModFix amt="15000"/>
          </a:blip>
          <a:srcRect/>
          <a:stretch>
            <a:fillRect/>
          </a:stretch>
        </p:blipFill>
        <p:spPr>
          <a:xfrm>
            <a:off x="-6785336" y="-1090347"/>
            <a:ext cx="13570672" cy="10822611"/>
          </a:xfrm>
          <a:prstGeom prst="rect">
            <a:avLst/>
          </a:prstGeom>
        </p:spPr>
      </p:pic>
      <p:sp>
        <p:nvSpPr>
          <p:cNvPr id="6" name="TextBox 6"/>
          <p:cNvSpPr txBox="1"/>
          <p:nvPr/>
        </p:nvSpPr>
        <p:spPr>
          <a:xfrm>
            <a:off x="721287" y="1080670"/>
            <a:ext cx="12751478" cy="2066335"/>
          </a:xfrm>
          <a:prstGeom prst="rect">
            <a:avLst/>
          </a:prstGeom>
        </p:spPr>
        <p:txBody>
          <a:bodyPr wrap="square" lIns="0" tIns="0" rIns="0" bIns="0" rtlCol="0" anchor="t">
            <a:spAutoFit/>
          </a:bodyPr>
          <a:lstStyle/>
          <a:p>
            <a:pPr>
              <a:lnSpc>
                <a:spcPts val="7700"/>
              </a:lnSpc>
            </a:pPr>
            <a:r>
              <a:rPr lang="en-US" sz="8800" spc="-48">
                <a:solidFill>
                  <a:srgbClr val="00658B"/>
                </a:solidFill>
                <a:latin typeface="HK Grotesk Bold"/>
              </a:rPr>
              <a:t>Your Website Current &amp; Compliant </a:t>
            </a:r>
          </a:p>
        </p:txBody>
      </p:sp>
      <p:grpSp>
        <p:nvGrpSpPr>
          <p:cNvPr id="7" name="Group 7"/>
          <p:cNvGrpSpPr>
            <a:grpSpLocks noChangeAspect="1"/>
          </p:cNvGrpSpPr>
          <p:nvPr/>
        </p:nvGrpSpPr>
        <p:grpSpPr>
          <a:xfrm>
            <a:off x="16850478" y="622425"/>
            <a:ext cx="817643" cy="81764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7032066" y="850028"/>
            <a:ext cx="454468" cy="362438"/>
          </a:xfrm>
          <a:prstGeom prst="rect">
            <a:avLst/>
          </a:prstGeom>
        </p:spPr>
      </p:pic>
      <p:sp>
        <p:nvSpPr>
          <p:cNvPr id="15" name="TextBox 14">
            <a:extLst>
              <a:ext uri="{FF2B5EF4-FFF2-40B4-BE49-F238E27FC236}">
                <a16:creationId xmlns:a16="http://schemas.microsoft.com/office/drawing/2014/main" id="{BB3E3F72-1B05-4BCB-81DD-3FE5E9CEAE23}"/>
              </a:ext>
            </a:extLst>
          </p:cNvPr>
          <p:cNvSpPr txBox="1"/>
          <p:nvPr/>
        </p:nvSpPr>
        <p:spPr>
          <a:xfrm>
            <a:off x="809013" y="3380719"/>
            <a:ext cx="14950532" cy="5170646"/>
          </a:xfrm>
          <a:prstGeom prst="rect">
            <a:avLst/>
          </a:prstGeom>
          <a:noFill/>
        </p:spPr>
        <p:txBody>
          <a:bodyPr wrap="square" lIns="91440" tIns="45720" rIns="91440" bIns="45720" anchor="t">
            <a:spAutoFit/>
          </a:bodyPr>
          <a:lstStyle/>
          <a:p>
            <a:pPr marL="514350" indent="-514350">
              <a:spcBef>
                <a:spcPts val="1200"/>
              </a:spcBef>
              <a:buFont typeface="+mj-lt"/>
              <a:buAutoNum type="arabicPeriod"/>
            </a:pPr>
            <a:r>
              <a:rPr lang="en-US" sz="6000">
                <a:solidFill>
                  <a:srgbClr val="00658B"/>
                </a:solidFill>
                <a:latin typeface="HK Grotesk Bold"/>
              </a:rPr>
              <a:t>Does it remind us of ‘Back to the Future’?</a:t>
            </a:r>
            <a:endParaRPr lang="en-US" sz="6000">
              <a:cs typeface="Calibri"/>
            </a:endParaRPr>
          </a:p>
          <a:p>
            <a:pPr marL="514350" indent="-514350">
              <a:spcBef>
                <a:spcPts val="1200"/>
              </a:spcBef>
              <a:buFont typeface="+mj-lt"/>
              <a:buAutoNum type="arabicPeriod"/>
            </a:pPr>
            <a:r>
              <a:rPr lang="en-US" sz="6000">
                <a:solidFill>
                  <a:srgbClr val="00658B"/>
                </a:solidFill>
                <a:latin typeface="HK Grotesk Bold"/>
              </a:rPr>
              <a:t>Do you have current photos and info?</a:t>
            </a:r>
          </a:p>
          <a:p>
            <a:pPr marL="514350" indent="-514350">
              <a:spcBef>
                <a:spcPts val="1200"/>
              </a:spcBef>
              <a:buFont typeface="+mj-lt"/>
              <a:buAutoNum type="arabicPeriod"/>
            </a:pPr>
            <a:r>
              <a:rPr lang="en-US" sz="6000">
                <a:solidFill>
                  <a:srgbClr val="00658B"/>
                </a:solidFill>
                <a:latin typeface="HK Grotesk Bold"/>
              </a:rPr>
              <a:t>Is it responsive? </a:t>
            </a:r>
          </a:p>
          <a:p>
            <a:pPr marL="514350" indent="-514350">
              <a:spcBef>
                <a:spcPts val="1200"/>
              </a:spcBef>
              <a:buFont typeface="+mj-lt"/>
              <a:buAutoNum type="arabicPeriod"/>
            </a:pPr>
            <a:r>
              <a:rPr lang="en-US" sz="6000">
                <a:solidFill>
                  <a:srgbClr val="00658B"/>
                </a:solidFill>
                <a:latin typeface="HK Grotesk Bold"/>
              </a:rPr>
              <a:t>Is it ADA compliant?</a:t>
            </a:r>
          </a:p>
          <a:p>
            <a:pPr marL="571500" indent="-571500">
              <a:buFont typeface="Arial" panose="020B0604020202020204" pitchFamily="34" charset="0"/>
              <a:buChar char="•"/>
            </a:pPr>
            <a:endParaRPr lang="en-US" sz="6000" b="1">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1127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192F18BD-9CA8-41E1-9630-BCA12A09827D}"/>
              </a:ext>
            </a:extLst>
          </p:cNvPr>
          <p:cNvSpPr/>
          <p:nvPr/>
        </p:nvSpPr>
        <p:spPr>
          <a:xfrm>
            <a:off x="17044742" y="-150232"/>
            <a:ext cx="1246758" cy="10437232"/>
          </a:xfrm>
          <a:prstGeom prst="rect">
            <a:avLst/>
          </a:prstGeom>
          <a:solidFill>
            <a:srgbClr val="FFA976"/>
          </a:solidFill>
        </p:spPr>
      </p:sp>
      <p:grpSp>
        <p:nvGrpSpPr>
          <p:cNvPr id="3" name="Group 3">
            <a:extLst>
              <a:ext uri="{FF2B5EF4-FFF2-40B4-BE49-F238E27FC236}">
                <a16:creationId xmlns:a16="http://schemas.microsoft.com/office/drawing/2014/main" id="{A5A261A2-71F8-4BFB-B3D3-5B5965DFF9AE}"/>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E75D4780-2AD7-4A17-86A9-58204DCD744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pic>
        <p:nvPicPr>
          <p:cNvPr id="5" name="Picture 5">
            <a:extLst>
              <a:ext uri="{FF2B5EF4-FFF2-40B4-BE49-F238E27FC236}">
                <a16:creationId xmlns:a16="http://schemas.microsoft.com/office/drawing/2014/main" id="{418138B9-0C8A-420C-AB53-99653421ED03}"/>
              </a:ext>
            </a:extLst>
          </p:cNvPr>
          <p:cNvPicPr>
            <a:picLocks noChangeAspect="1"/>
          </p:cNvPicPr>
          <p:nvPr/>
        </p:nvPicPr>
        <p:blipFill>
          <a:blip r:embed="rId3">
            <a:alphaModFix amt="15000"/>
          </a:blip>
          <a:srcRect/>
          <a:stretch>
            <a:fillRect/>
          </a:stretch>
        </p:blipFill>
        <p:spPr>
          <a:xfrm>
            <a:off x="-6785336" y="-1090347"/>
            <a:ext cx="13570672" cy="10822611"/>
          </a:xfrm>
          <a:prstGeom prst="rect">
            <a:avLst/>
          </a:prstGeom>
        </p:spPr>
      </p:pic>
      <p:sp>
        <p:nvSpPr>
          <p:cNvPr id="6" name="TextBox 6">
            <a:extLst>
              <a:ext uri="{FF2B5EF4-FFF2-40B4-BE49-F238E27FC236}">
                <a16:creationId xmlns:a16="http://schemas.microsoft.com/office/drawing/2014/main" id="{576B90E8-4404-4C9F-847C-BD23738446C4}"/>
              </a:ext>
            </a:extLst>
          </p:cNvPr>
          <p:cNvSpPr txBox="1"/>
          <p:nvPr/>
        </p:nvSpPr>
        <p:spPr>
          <a:xfrm>
            <a:off x="1028700" y="1085850"/>
            <a:ext cx="12751478" cy="2066335"/>
          </a:xfrm>
          <a:prstGeom prst="rect">
            <a:avLst/>
          </a:prstGeom>
        </p:spPr>
        <p:txBody>
          <a:bodyPr wrap="square" lIns="0" tIns="0" rIns="0" bIns="0" rtlCol="0" anchor="t">
            <a:spAutoFit/>
          </a:bodyPr>
          <a:lstStyle/>
          <a:p>
            <a:pPr>
              <a:lnSpc>
                <a:spcPts val="7700"/>
              </a:lnSpc>
            </a:pPr>
            <a:r>
              <a:rPr lang="en-US" sz="8800" spc="-48">
                <a:solidFill>
                  <a:srgbClr val="00658B"/>
                </a:solidFill>
                <a:latin typeface="HK Grotesk Bold"/>
              </a:rPr>
              <a:t>Your Website Conversions</a:t>
            </a:r>
          </a:p>
        </p:txBody>
      </p:sp>
      <p:grpSp>
        <p:nvGrpSpPr>
          <p:cNvPr id="7" name="Group 7">
            <a:extLst>
              <a:ext uri="{FF2B5EF4-FFF2-40B4-BE49-F238E27FC236}">
                <a16:creationId xmlns:a16="http://schemas.microsoft.com/office/drawing/2014/main" id="{6E73123C-1C5F-4627-84E1-9E86BE0C338A}"/>
              </a:ext>
            </a:extLst>
          </p:cNvPr>
          <p:cNvGrpSpPr>
            <a:grpSpLocks noChangeAspect="1"/>
          </p:cNvGrpSpPr>
          <p:nvPr/>
        </p:nvGrpSpPr>
        <p:grpSpPr>
          <a:xfrm>
            <a:off x="16850478" y="622425"/>
            <a:ext cx="817643" cy="817643"/>
            <a:chOff x="0" y="0"/>
            <a:chExt cx="6350000" cy="6350000"/>
          </a:xfrm>
        </p:grpSpPr>
        <p:sp>
          <p:nvSpPr>
            <p:cNvPr id="8" name="Freeform 8">
              <a:extLst>
                <a:ext uri="{FF2B5EF4-FFF2-40B4-BE49-F238E27FC236}">
                  <a16:creationId xmlns:a16="http://schemas.microsoft.com/office/drawing/2014/main" id="{A10594A3-5369-45EC-BCC2-DE681751E057}"/>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a:extLst>
              <a:ext uri="{FF2B5EF4-FFF2-40B4-BE49-F238E27FC236}">
                <a16:creationId xmlns:a16="http://schemas.microsoft.com/office/drawing/2014/main" id="{ED0AF20F-63E4-419B-9021-4AF2899052C2}"/>
              </a:ext>
            </a:extLst>
          </p:cNvPr>
          <p:cNvPicPr>
            <a:picLocks noChangeAspect="1"/>
          </p:cNvPicPr>
          <p:nvPr/>
        </p:nvPicPr>
        <p:blipFill>
          <a:blip r:embed="rId3"/>
          <a:srcRect/>
          <a:stretch>
            <a:fillRect/>
          </a:stretch>
        </p:blipFill>
        <p:spPr>
          <a:xfrm>
            <a:off x="17032066" y="850028"/>
            <a:ext cx="454468" cy="362438"/>
          </a:xfrm>
          <a:prstGeom prst="rect">
            <a:avLst/>
          </a:prstGeom>
        </p:spPr>
      </p:pic>
      <p:sp>
        <p:nvSpPr>
          <p:cNvPr id="10" name="TextBox 9">
            <a:extLst>
              <a:ext uri="{FF2B5EF4-FFF2-40B4-BE49-F238E27FC236}">
                <a16:creationId xmlns:a16="http://schemas.microsoft.com/office/drawing/2014/main" id="{3B25424B-20E2-4236-9B97-484E4B40F48E}"/>
              </a:ext>
            </a:extLst>
          </p:cNvPr>
          <p:cNvSpPr txBox="1"/>
          <p:nvPr/>
        </p:nvSpPr>
        <p:spPr>
          <a:xfrm>
            <a:off x="834413" y="3456919"/>
            <a:ext cx="14950532" cy="5324535"/>
          </a:xfrm>
          <a:prstGeom prst="rect">
            <a:avLst/>
          </a:prstGeom>
          <a:noFill/>
        </p:spPr>
        <p:txBody>
          <a:bodyPr wrap="square" lIns="91440" tIns="45720" rIns="91440" bIns="45720" anchor="t">
            <a:spAutoFit/>
          </a:bodyPr>
          <a:lstStyle/>
          <a:p>
            <a:pPr marL="1143000" indent="-1143000">
              <a:spcBef>
                <a:spcPts val="1200"/>
              </a:spcBef>
              <a:buFont typeface="+mj-lt"/>
              <a:buAutoNum type="arabicPeriod"/>
            </a:pPr>
            <a:r>
              <a:rPr lang="en-US" sz="6000">
                <a:solidFill>
                  <a:srgbClr val="00658B"/>
                </a:solidFill>
                <a:latin typeface="HK Grotesk Bold" panose="020B0604020202020204" charset="0"/>
              </a:rPr>
              <a:t>SEO</a:t>
            </a:r>
          </a:p>
          <a:p>
            <a:pPr marL="1143000" indent="-1143000">
              <a:spcBef>
                <a:spcPts val="1200"/>
              </a:spcBef>
              <a:buFont typeface="+mj-lt"/>
              <a:buAutoNum type="arabicPeriod"/>
            </a:pPr>
            <a:r>
              <a:rPr lang="en-US" sz="6000">
                <a:solidFill>
                  <a:srgbClr val="00658B"/>
                </a:solidFill>
                <a:latin typeface="HK Grotesk Bold" panose="020B0604020202020204" charset="0"/>
              </a:rPr>
              <a:t>Calls to action and forms</a:t>
            </a:r>
          </a:p>
          <a:p>
            <a:pPr marL="1143000" indent="-1143000">
              <a:spcBef>
                <a:spcPts val="1200"/>
              </a:spcBef>
              <a:buFont typeface="+mj-lt"/>
              <a:buAutoNum type="arabicPeriod"/>
            </a:pPr>
            <a:r>
              <a:rPr lang="en-US" sz="6000">
                <a:solidFill>
                  <a:srgbClr val="00658B"/>
                </a:solidFill>
                <a:latin typeface="HK Grotesk Bold" panose="020B0604020202020204" charset="0"/>
              </a:rPr>
              <a:t>Effective Content</a:t>
            </a:r>
          </a:p>
          <a:p>
            <a:pPr>
              <a:spcBef>
                <a:spcPts val="1200"/>
              </a:spcBef>
            </a:pPr>
            <a:endParaRPr lang="en-US" sz="6000" b="1" i="0">
              <a:solidFill>
                <a:srgbClr val="2E282C"/>
              </a:solidFill>
              <a:effectLst/>
              <a:latin typeface="Inter"/>
            </a:endParaRPr>
          </a:p>
          <a:p>
            <a:pPr>
              <a:spcBef>
                <a:spcPts val="1200"/>
              </a:spcBef>
            </a:pPr>
            <a:endParaRPr lang="en-US" sz="6000" b="1">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085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192F18BD-9CA8-41E1-9630-BCA12A09827D}"/>
              </a:ext>
            </a:extLst>
          </p:cNvPr>
          <p:cNvSpPr/>
          <p:nvPr/>
        </p:nvSpPr>
        <p:spPr>
          <a:xfrm>
            <a:off x="17044742" y="-150232"/>
            <a:ext cx="1246758" cy="10437232"/>
          </a:xfrm>
          <a:prstGeom prst="rect">
            <a:avLst/>
          </a:prstGeom>
          <a:solidFill>
            <a:srgbClr val="FFA976"/>
          </a:solidFill>
        </p:spPr>
      </p:sp>
      <p:grpSp>
        <p:nvGrpSpPr>
          <p:cNvPr id="3" name="Group 3">
            <a:extLst>
              <a:ext uri="{FF2B5EF4-FFF2-40B4-BE49-F238E27FC236}">
                <a16:creationId xmlns:a16="http://schemas.microsoft.com/office/drawing/2014/main" id="{A5A261A2-71F8-4BFB-B3D3-5B5965DFF9AE}"/>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E75D4780-2AD7-4A17-86A9-58204DCD744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pic>
        <p:nvPicPr>
          <p:cNvPr id="5" name="Picture 5">
            <a:extLst>
              <a:ext uri="{FF2B5EF4-FFF2-40B4-BE49-F238E27FC236}">
                <a16:creationId xmlns:a16="http://schemas.microsoft.com/office/drawing/2014/main" id="{418138B9-0C8A-420C-AB53-99653421ED03}"/>
              </a:ext>
            </a:extLst>
          </p:cNvPr>
          <p:cNvPicPr>
            <a:picLocks noChangeAspect="1"/>
          </p:cNvPicPr>
          <p:nvPr/>
        </p:nvPicPr>
        <p:blipFill>
          <a:blip r:embed="rId3">
            <a:alphaModFix amt="15000"/>
          </a:blip>
          <a:srcRect/>
          <a:stretch>
            <a:fillRect/>
          </a:stretch>
        </p:blipFill>
        <p:spPr>
          <a:xfrm>
            <a:off x="-6491375" y="-820524"/>
            <a:ext cx="13570672" cy="10822611"/>
          </a:xfrm>
          <a:prstGeom prst="rect">
            <a:avLst/>
          </a:prstGeom>
        </p:spPr>
      </p:pic>
      <p:sp>
        <p:nvSpPr>
          <p:cNvPr id="6" name="TextBox 6">
            <a:extLst>
              <a:ext uri="{FF2B5EF4-FFF2-40B4-BE49-F238E27FC236}">
                <a16:creationId xmlns:a16="http://schemas.microsoft.com/office/drawing/2014/main" id="{576B90E8-4404-4C9F-847C-BD23738446C4}"/>
              </a:ext>
            </a:extLst>
          </p:cNvPr>
          <p:cNvSpPr txBox="1"/>
          <p:nvPr/>
        </p:nvSpPr>
        <p:spPr>
          <a:xfrm>
            <a:off x="1028700" y="1085850"/>
            <a:ext cx="12751478" cy="1078885"/>
          </a:xfrm>
          <a:prstGeom prst="rect">
            <a:avLst/>
          </a:prstGeom>
        </p:spPr>
        <p:txBody>
          <a:bodyPr wrap="square" lIns="0" tIns="0" rIns="0" bIns="0" rtlCol="0" anchor="t">
            <a:spAutoFit/>
          </a:bodyPr>
          <a:lstStyle/>
          <a:p>
            <a:pPr>
              <a:lnSpc>
                <a:spcPts val="7700"/>
              </a:lnSpc>
            </a:pPr>
            <a:r>
              <a:rPr lang="en-US" sz="8800" spc="-48">
                <a:solidFill>
                  <a:srgbClr val="00658B"/>
                </a:solidFill>
                <a:latin typeface="HK Grotesk Bold"/>
              </a:rPr>
              <a:t>Content</a:t>
            </a:r>
          </a:p>
        </p:txBody>
      </p:sp>
      <p:grpSp>
        <p:nvGrpSpPr>
          <p:cNvPr id="7" name="Group 7">
            <a:extLst>
              <a:ext uri="{FF2B5EF4-FFF2-40B4-BE49-F238E27FC236}">
                <a16:creationId xmlns:a16="http://schemas.microsoft.com/office/drawing/2014/main" id="{6E73123C-1C5F-4627-84E1-9E86BE0C338A}"/>
              </a:ext>
            </a:extLst>
          </p:cNvPr>
          <p:cNvGrpSpPr>
            <a:grpSpLocks noChangeAspect="1"/>
          </p:cNvGrpSpPr>
          <p:nvPr/>
        </p:nvGrpSpPr>
        <p:grpSpPr>
          <a:xfrm>
            <a:off x="16850478" y="622425"/>
            <a:ext cx="817643" cy="817643"/>
            <a:chOff x="0" y="0"/>
            <a:chExt cx="6350000" cy="6350000"/>
          </a:xfrm>
        </p:grpSpPr>
        <p:sp>
          <p:nvSpPr>
            <p:cNvPr id="8" name="Freeform 8">
              <a:extLst>
                <a:ext uri="{FF2B5EF4-FFF2-40B4-BE49-F238E27FC236}">
                  <a16:creationId xmlns:a16="http://schemas.microsoft.com/office/drawing/2014/main" id="{A10594A3-5369-45EC-BCC2-DE681751E057}"/>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a:extLst>
              <a:ext uri="{FF2B5EF4-FFF2-40B4-BE49-F238E27FC236}">
                <a16:creationId xmlns:a16="http://schemas.microsoft.com/office/drawing/2014/main" id="{ED0AF20F-63E4-419B-9021-4AF2899052C2}"/>
              </a:ext>
            </a:extLst>
          </p:cNvPr>
          <p:cNvPicPr>
            <a:picLocks noChangeAspect="1"/>
          </p:cNvPicPr>
          <p:nvPr/>
        </p:nvPicPr>
        <p:blipFill>
          <a:blip r:embed="rId3"/>
          <a:srcRect/>
          <a:stretch>
            <a:fillRect/>
          </a:stretch>
        </p:blipFill>
        <p:spPr>
          <a:xfrm>
            <a:off x="17032066" y="850028"/>
            <a:ext cx="454468" cy="362438"/>
          </a:xfrm>
          <a:prstGeom prst="rect">
            <a:avLst/>
          </a:prstGeom>
        </p:spPr>
      </p:pic>
      <p:sp>
        <p:nvSpPr>
          <p:cNvPr id="10" name="TextBox 9">
            <a:extLst>
              <a:ext uri="{FF2B5EF4-FFF2-40B4-BE49-F238E27FC236}">
                <a16:creationId xmlns:a16="http://schemas.microsoft.com/office/drawing/2014/main" id="{3B25424B-20E2-4236-9B97-484E4B40F48E}"/>
              </a:ext>
            </a:extLst>
          </p:cNvPr>
          <p:cNvSpPr txBox="1"/>
          <p:nvPr/>
        </p:nvSpPr>
        <p:spPr>
          <a:xfrm>
            <a:off x="744472" y="2949832"/>
            <a:ext cx="14950532" cy="3016210"/>
          </a:xfrm>
          <a:prstGeom prst="rect">
            <a:avLst/>
          </a:prstGeom>
          <a:noFill/>
        </p:spPr>
        <p:txBody>
          <a:bodyPr wrap="square" lIns="91440" tIns="45720" rIns="91440" bIns="45720" anchor="t">
            <a:spAutoFit/>
          </a:bodyPr>
          <a:lstStyle/>
          <a:p>
            <a:pPr marL="857250" indent="-85725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What is Effective Content Marketing?</a:t>
            </a:r>
          </a:p>
          <a:p>
            <a:pPr marL="857250" indent="-85725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Content Planning</a:t>
            </a:r>
          </a:p>
          <a:p>
            <a:pPr>
              <a:spcBef>
                <a:spcPts val="1200"/>
              </a:spcBef>
            </a:pPr>
            <a:endParaRPr lang="en-US" sz="6000" b="1">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534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pic>
        <p:nvPicPr>
          <p:cNvPr id="5" name="Picture 5"/>
          <p:cNvPicPr>
            <a:picLocks noChangeAspect="1"/>
          </p:cNvPicPr>
          <p:nvPr/>
        </p:nvPicPr>
        <p:blipFill>
          <a:blip r:embed="rId3">
            <a:alphaModFix amt="15000"/>
          </a:blip>
          <a:srcRect/>
          <a:stretch>
            <a:fillRect/>
          </a:stretch>
        </p:blipFill>
        <p:spPr>
          <a:xfrm>
            <a:off x="-6785336" y="-1137972"/>
            <a:ext cx="13570672" cy="10822611"/>
          </a:xfrm>
          <a:prstGeom prst="rect">
            <a:avLst/>
          </a:prstGeom>
        </p:spPr>
      </p:pic>
      <p:sp>
        <p:nvSpPr>
          <p:cNvPr id="6" name="TextBox 6"/>
          <p:cNvSpPr txBox="1"/>
          <p:nvPr/>
        </p:nvSpPr>
        <p:spPr>
          <a:xfrm>
            <a:off x="1028700" y="1085850"/>
            <a:ext cx="13191797" cy="2066335"/>
          </a:xfrm>
          <a:prstGeom prst="rect">
            <a:avLst/>
          </a:prstGeom>
        </p:spPr>
        <p:txBody>
          <a:bodyPr wrap="square" lIns="0" tIns="0" rIns="0" bIns="0" rtlCol="0" anchor="t">
            <a:spAutoFit/>
          </a:bodyPr>
          <a:lstStyle/>
          <a:p>
            <a:pPr>
              <a:lnSpc>
                <a:spcPts val="7700"/>
              </a:lnSpc>
            </a:pPr>
            <a:r>
              <a:rPr lang="en-US" sz="8800" spc="-48">
                <a:solidFill>
                  <a:srgbClr val="00658B"/>
                </a:solidFill>
                <a:latin typeface="HK Grotesk Bold"/>
              </a:rPr>
              <a:t>Effective Content Marketing</a:t>
            </a:r>
          </a:p>
        </p:txBody>
      </p:sp>
      <p:grpSp>
        <p:nvGrpSpPr>
          <p:cNvPr id="7" name="Group 7"/>
          <p:cNvGrpSpPr>
            <a:grpSpLocks noChangeAspect="1"/>
          </p:cNvGrpSpPr>
          <p:nvPr/>
        </p:nvGrpSpPr>
        <p:grpSpPr>
          <a:xfrm>
            <a:off x="16850478" y="622425"/>
            <a:ext cx="817643" cy="81764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7032066" y="850028"/>
            <a:ext cx="454468" cy="362438"/>
          </a:xfrm>
          <a:prstGeom prst="rect">
            <a:avLst/>
          </a:prstGeom>
        </p:spPr>
      </p:pic>
      <p:sp>
        <p:nvSpPr>
          <p:cNvPr id="15" name="TextBox 14">
            <a:extLst>
              <a:ext uri="{FF2B5EF4-FFF2-40B4-BE49-F238E27FC236}">
                <a16:creationId xmlns:a16="http://schemas.microsoft.com/office/drawing/2014/main" id="{BB3E3F72-1B05-4BCB-81DD-3FE5E9CEAE23}"/>
              </a:ext>
            </a:extLst>
          </p:cNvPr>
          <p:cNvSpPr txBox="1"/>
          <p:nvPr/>
        </p:nvSpPr>
        <p:spPr>
          <a:xfrm>
            <a:off x="1361277" y="3887659"/>
            <a:ext cx="12600488" cy="5632311"/>
          </a:xfrm>
          <a:prstGeom prst="rect">
            <a:avLst/>
          </a:prstGeom>
          <a:noFill/>
        </p:spPr>
        <p:txBody>
          <a:bodyPr wrap="square" lIns="91440" tIns="45720" rIns="91440" bIns="45720" anchor="t">
            <a:spAutoFit/>
          </a:bodyPr>
          <a:lstStyle/>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Be helpful to the reader</a:t>
            </a:r>
          </a:p>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Reflect your credibility and expertise</a:t>
            </a:r>
          </a:p>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Support search engine optimization (SEO)</a:t>
            </a:r>
          </a:p>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Be shareable and interesting</a:t>
            </a:r>
          </a:p>
          <a:p>
            <a:endParaRPr lang="en-US" sz="6000" b="1">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7117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pic>
        <p:nvPicPr>
          <p:cNvPr id="5" name="Picture 5"/>
          <p:cNvPicPr>
            <a:picLocks noChangeAspect="1"/>
          </p:cNvPicPr>
          <p:nvPr/>
        </p:nvPicPr>
        <p:blipFill>
          <a:blip r:embed="rId3">
            <a:alphaModFix amt="15000"/>
          </a:blip>
          <a:srcRect/>
          <a:stretch>
            <a:fillRect/>
          </a:stretch>
        </p:blipFill>
        <p:spPr>
          <a:xfrm>
            <a:off x="-6785336" y="-1137972"/>
            <a:ext cx="13570672" cy="10822611"/>
          </a:xfrm>
          <a:prstGeom prst="rect">
            <a:avLst/>
          </a:prstGeom>
        </p:spPr>
      </p:pic>
      <p:sp>
        <p:nvSpPr>
          <p:cNvPr id="6" name="TextBox 6"/>
          <p:cNvSpPr txBox="1"/>
          <p:nvPr/>
        </p:nvSpPr>
        <p:spPr>
          <a:xfrm>
            <a:off x="1028699" y="1085850"/>
            <a:ext cx="13570671" cy="1078885"/>
          </a:xfrm>
          <a:prstGeom prst="rect">
            <a:avLst/>
          </a:prstGeom>
        </p:spPr>
        <p:txBody>
          <a:bodyPr wrap="square" lIns="0" tIns="0" rIns="0" bIns="0" rtlCol="0" anchor="t">
            <a:spAutoFit/>
          </a:bodyPr>
          <a:lstStyle/>
          <a:p>
            <a:pPr>
              <a:lnSpc>
                <a:spcPts val="7700"/>
              </a:lnSpc>
            </a:pPr>
            <a:r>
              <a:rPr lang="en-US" sz="8800" spc="-48">
                <a:solidFill>
                  <a:srgbClr val="00658B"/>
                </a:solidFill>
                <a:latin typeface="HK Grotesk Bold"/>
              </a:rPr>
              <a:t>Content Planning</a:t>
            </a:r>
          </a:p>
        </p:txBody>
      </p:sp>
      <p:grpSp>
        <p:nvGrpSpPr>
          <p:cNvPr id="7" name="Group 7"/>
          <p:cNvGrpSpPr>
            <a:grpSpLocks noChangeAspect="1"/>
          </p:cNvGrpSpPr>
          <p:nvPr/>
        </p:nvGrpSpPr>
        <p:grpSpPr>
          <a:xfrm>
            <a:off x="16850478" y="622425"/>
            <a:ext cx="817643" cy="81764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7032066" y="850028"/>
            <a:ext cx="454468" cy="362438"/>
          </a:xfrm>
          <a:prstGeom prst="rect">
            <a:avLst/>
          </a:prstGeom>
        </p:spPr>
      </p:pic>
      <p:sp>
        <p:nvSpPr>
          <p:cNvPr id="15" name="TextBox 14">
            <a:extLst>
              <a:ext uri="{FF2B5EF4-FFF2-40B4-BE49-F238E27FC236}">
                <a16:creationId xmlns:a16="http://schemas.microsoft.com/office/drawing/2014/main" id="{BB3E3F72-1B05-4BCB-81DD-3FE5E9CEAE23}"/>
              </a:ext>
            </a:extLst>
          </p:cNvPr>
          <p:cNvSpPr txBox="1"/>
          <p:nvPr/>
        </p:nvSpPr>
        <p:spPr>
          <a:xfrm>
            <a:off x="1998882" y="3252434"/>
            <a:ext cx="12600488" cy="4708981"/>
          </a:xfrm>
          <a:prstGeom prst="rect">
            <a:avLst/>
          </a:prstGeom>
          <a:noFill/>
        </p:spPr>
        <p:txBody>
          <a:bodyPr wrap="square" lIns="91440" tIns="45720" rIns="91440" bIns="45720" anchor="t">
            <a:spAutoFit/>
          </a:bodyPr>
          <a:lstStyle/>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“The” calendar</a:t>
            </a:r>
          </a:p>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Activities calendars &amp; menus</a:t>
            </a:r>
          </a:p>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Organization highlights</a:t>
            </a:r>
          </a:p>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Common questions &amp; stories</a:t>
            </a:r>
          </a:p>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Community resources</a:t>
            </a:r>
          </a:p>
        </p:txBody>
      </p:sp>
    </p:spTree>
    <p:extLst>
      <p:ext uri="{BB962C8B-B14F-4D97-AF65-F5344CB8AC3E}">
        <p14:creationId xmlns:p14="http://schemas.microsoft.com/office/powerpoint/2010/main" val="2898547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192F18BD-9CA8-41E1-9630-BCA12A09827D}"/>
              </a:ext>
            </a:extLst>
          </p:cNvPr>
          <p:cNvSpPr/>
          <p:nvPr/>
        </p:nvSpPr>
        <p:spPr>
          <a:xfrm>
            <a:off x="17044742" y="-150232"/>
            <a:ext cx="1246758" cy="10437232"/>
          </a:xfrm>
          <a:prstGeom prst="rect">
            <a:avLst/>
          </a:prstGeom>
          <a:solidFill>
            <a:srgbClr val="FFA976"/>
          </a:solidFill>
        </p:spPr>
      </p:sp>
      <p:grpSp>
        <p:nvGrpSpPr>
          <p:cNvPr id="3" name="Group 3">
            <a:extLst>
              <a:ext uri="{FF2B5EF4-FFF2-40B4-BE49-F238E27FC236}">
                <a16:creationId xmlns:a16="http://schemas.microsoft.com/office/drawing/2014/main" id="{A5A261A2-71F8-4BFB-B3D3-5B5965DFF9AE}"/>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E75D4780-2AD7-4A17-86A9-58204DCD744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pic>
        <p:nvPicPr>
          <p:cNvPr id="5" name="Picture 5">
            <a:extLst>
              <a:ext uri="{FF2B5EF4-FFF2-40B4-BE49-F238E27FC236}">
                <a16:creationId xmlns:a16="http://schemas.microsoft.com/office/drawing/2014/main" id="{418138B9-0C8A-420C-AB53-99653421ED03}"/>
              </a:ext>
            </a:extLst>
          </p:cNvPr>
          <p:cNvPicPr>
            <a:picLocks noChangeAspect="1"/>
          </p:cNvPicPr>
          <p:nvPr/>
        </p:nvPicPr>
        <p:blipFill>
          <a:blip r:embed="rId3">
            <a:alphaModFix amt="15000"/>
          </a:blip>
          <a:srcRect/>
          <a:stretch>
            <a:fillRect/>
          </a:stretch>
        </p:blipFill>
        <p:spPr>
          <a:xfrm>
            <a:off x="-6785336" y="-1090347"/>
            <a:ext cx="13570672" cy="10822611"/>
          </a:xfrm>
          <a:prstGeom prst="rect">
            <a:avLst/>
          </a:prstGeom>
        </p:spPr>
      </p:pic>
      <p:grpSp>
        <p:nvGrpSpPr>
          <p:cNvPr id="7" name="Group 7">
            <a:extLst>
              <a:ext uri="{FF2B5EF4-FFF2-40B4-BE49-F238E27FC236}">
                <a16:creationId xmlns:a16="http://schemas.microsoft.com/office/drawing/2014/main" id="{6E73123C-1C5F-4627-84E1-9E86BE0C338A}"/>
              </a:ext>
            </a:extLst>
          </p:cNvPr>
          <p:cNvGrpSpPr>
            <a:grpSpLocks noChangeAspect="1"/>
          </p:cNvGrpSpPr>
          <p:nvPr/>
        </p:nvGrpSpPr>
        <p:grpSpPr>
          <a:xfrm>
            <a:off x="16850478" y="622425"/>
            <a:ext cx="817643" cy="817643"/>
            <a:chOff x="0" y="0"/>
            <a:chExt cx="6350000" cy="6350000"/>
          </a:xfrm>
        </p:grpSpPr>
        <p:sp>
          <p:nvSpPr>
            <p:cNvPr id="8" name="Freeform 8">
              <a:extLst>
                <a:ext uri="{FF2B5EF4-FFF2-40B4-BE49-F238E27FC236}">
                  <a16:creationId xmlns:a16="http://schemas.microsoft.com/office/drawing/2014/main" id="{A10594A3-5369-45EC-BCC2-DE681751E057}"/>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a:extLst>
              <a:ext uri="{FF2B5EF4-FFF2-40B4-BE49-F238E27FC236}">
                <a16:creationId xmlns:a16="http://schemas.microsoft.com/office/drawing/2014/main" id="{ED0AF20F-63E4-419B-9021-4AF2899052C2}"/>
              </a:ext>
            </a:extLst>
          </p:cNvPr>
          <p:cNvPicPr>
            <a:picLocks noChangeAspect="1"/>
          </p:cNvPicPr>
          <p:nvPr/>
        </p:nvPicPr>
        <p:blipFill>
          <a:blip r:embed="rId3"/>
          <a:srcRect/>
          <a:stretch>
            <a:fillRect/>
          </a:stretch>
        </p:blipFill>
        <p:spPr>
          <a:xfrm>
            <a:off x="17032066" y="850028"/>
            <a:ext cx="454468" cy="362438"/>
          </a:xfrm>
          <a:prstGeom prst="rect">
            <a:avLst/>
          </a:prstGeom>
        </p:spPr>
      </p:pic>
      <p:pic>
        <p:nvPicPr>
          <p:cNvPr id="12" name="Picture 11">
            <a:extLst>
              <a:ext uri="{FF2B5EF4-FFF2-40B4-BE49-F238E27FC236}">
                <a16:creationId xmlns:a16="http://schemas.microsoft.com/office/drawing/2014/main" id="{48B0BA50-545F-0F82-CAF4-C1B73880306A}"/>
              </a:ext>
            </a:extLst>
          </p:cNvPr>
          <p:cNvPicPr>
            <a:picLocks noChangeAspect="1"/>
          </p:cNvPicPr>
          <p:nvPr/>
        </p:nvPicPr>
        <p:blipFill>
          <a:blip r:embed="rId4"/>
          <a:stretch>
            <a:fillRect/>
          </a:stretch>
        </p:blipFill>
        <p:spPr>
          <a:xfrm>
            <a:off x="1169232" y="207053"/>
            <a:ext cx="5810367" cy="9897085"/>
          </a:xfrm>
          <a:prstGeom prst="rect">
            <a:avLst/>
          </a:prstGeom>
        </p:spPr>
      </p:pic>
      <p:pic>
        <p:nvPicPr>
          <p:cNvPr id="14" name="Picture 13">
            <a:extLst>
              <a:ext uri="{FF2B5EF4-FFF2-40B4-BE49-F238E27FC236}">
                <a16:creationId xmlns:a16="http://schemas.microsoft.com/office/drawing/2014/main" id="{2F2F1C28-9A75-CDFA-2566-8290175BBC76}"/>
              </a:ext>
            </a:extLst>
          </p:cNvPr>
          <p:cNvPicPr>
            <a:picLocks noChangeAspect="1"/>
          </p:cNvPicPr>
          <p:nvPr/>
        </p:nvPicPr>
        <p:blipFill>
          <a:blip r:embed="rId5"/>
          <a:stretch>
            <a:fillRect/>
          </a:stretch>
        </p:blipFill>
        <p:spPr>
          <a:xfrm>
            <a:off x="8770766" y="207053"/>
            <a:ext cx="7019532" cy="9641485"/>
          </a:xfrm>
          <a:prstGeom prst="rect">
            <a:avLst/>
          </a:prstGeom>
        </p:spPr>
      </p:pic>
    </p:spTree>
    <p:extLst>
      <p:ext uri="{BB962C8B-B14F-4D97-AF65-F5344CB8AC3E}">
        <p14:creationId xmlns:p14="http://schemas.microsoft.com/office/powerpoint/2010/main" val="13624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850"/>
            <a:ext cx="1246758" cy="10288849"/>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12" name="Picture 11" descr="A graph with different colored bars&#10;&#10;Description automatically generated">
            <a:extLst>
              <a:ext uri="{FF2B5EF4-FFF2-40B4-BE49-F238E27FC236}">
                <a16:creationId xmlns:a16="http://schemas.microsoft.com/office/drawing/2014/main" id="{388C2215-24B8-3F50-1940-9153F8730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886" y="2727108"/>
            <a:ext cx="13742597" cy="6477868"/>
          </a:xfrm>
          <a:prstGeom prst="rect">
            <a:avLst/>
          </a:prstGeom>
        </p:spPr>
      </p:pic>
    </p:spTree>
    <p:extLst>
      <p:ext uri="{BB962C8B-B14F-4D97-AF65-F5344CB8AC3E}">
        <p14:creationId xmlns:p14="http://schemas.microsoft.com/office/powerpoint/2010/main" val="1050202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192F18BD-9CA8-41E1-9630-BCA12A09827D}"/>
              </a:ext>
            </a:extLst>
          </p:cNvPr>
          <p:cNvSpPr/>
          <p:nvPr/>
        </p:nvSpPr>
        <p:spPr>
          <a:xfrm>
            <a:off x="17044742" y="-150232"/>
            <a:ext cx="1246758" cy="10437232"/>
          </a:xfrm>
          <a:prstGeom prst="rect">
            <a:avLst/>
          </a:prstGeom>
          <a:solidFill>
            <a:srgbClr val="FFA976"/>
          </a:solidFill>
        </p:spPr>
      </p:sp>
      <p:grpSp>
        <p:nvGrpSpPr>
          <p:cNvPr id="3" name="Group 3">
            <a:extLst>
              <a:ext uri="{FF2B5EF4-FFF2-40B4-BE49-F238E27FC236}">
                <a16:creationId xmlns:a16="http://schemas.microsoft.com/office/drawing/2014/main" id="{A5A261A2-71F8-4BFB-B3D3-5B5965DFF9AE}"/>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E75D4780-2AD7-4A17-86A9-58204DCD744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pic>
        <p:nvPicPr>
          <p:cNvPr id="5" name="Picture 5">
            <a:extLst>
              <a:ext uri="{FF2B5EF4-FFF2-40B4-BE49-F238E27FC236}">
                <a16:creationId xmlns:a16="http://schemas.microsoft.com/office/drawing/2014/main" id="{418138B9-0C8A-420C-AB53-99653421ED03}"/>
              </a:ext>
            </a:extLst>
          </p:cNvPr>
          <p:cNvPicPr>
            <a:picLocks noChangeAspect="1"/>
          </p:cNvPicPr>
          <p:nvPr/>
        </p:nvPicPr>
        <p:blipFill>
          <a:blip r:embed="rId3">
            <a:alphaModFix amt="15000"/>
          </a:blip>
          <a:srcRect/>
          <a:stretch>
            <a:fillRect/>
          </a:stretch>
        </p:blipFill>
        <p:spPr>
          <a:xfrm>
            <a:off x="-6785336" y="-1090347"/>
            <a:ext cx="13570672" cy="10822611"/>
          </a:xfrm>
          <a:prstGeom prst="rect">
            <a:avLst/>
          </a:prstGeom>
        </p:spPr>
      </p:pic>
      <p:grpSp>
        <p:nvGrpSpPr>
          <p:cNvPr id="7" name="Group 7">
            <a:extLst>
              <a:ext uri="{FF2B5EF4-FFF2-40B4-BE49-F238E27FC236}">
                <a16:creationId xmlns:a16="http://schemas.microsoft.com/office/drawing/2014/main" id="{6E73123C-1C5F-4627-84E1-9E86BE0C338A}"/>
              </a:ext>
            </a:extLst>
          </p:cNvPr>
          <p:cNvGrpSpPr>
            <a:grpSpLocks noChangeAspect="1"/>
          </p:cNvGrpSpPr>
          <p:nvPr/>
        </p:nvGrpSpPr>
        <p:grpSpPr>
          <a:xfrm>
            <a:off x="16850478" y="622425"/>
            <a:ext cx="817643" cy="817643"/>
            <a:chOff x="0" y="0"/>
            <a:chExt cx="6350000" cy="6350000"/>
          </a:xfrm>
        </p:grpSpPr>
        <p:sp>
          <p:nvSpPr>
            <p:cNvPr id="8" name="Freeform 8">
              <a:extLst>
                <a:ext uri="{FF2B5EF4-FFF2-40B4-BE49-F238E27FC236}">
                  <a16:creationId xmlns:a16="http://schemas.microsoft.com/office/drawing/2014/main" id="{A10594A3-5369-45EC-BCC2-DE681751E057}"/>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a:extLst>
              <a:ext uri="{FF2B5EF4-FFF2-40B4-BE49-F238E27FC236}">
                <a16:creationId xmlns:a16="http://schemas.microsoft.com/office/drawing/2014/main" id="{ED0AF20F-63E4-419B-9021-4AF2899052C2}"/>
              </a:ext>
            </a:extLst>
          </p:cNvPr>
          <p:cNvPicPr>
            <a:picLocks noChangeAspect="1"/>
          </p:cNvPicPr>
          <p:nvPr/>
        </p:nvPicPr>
        <p:blipFill>
          <a:blip r:embed="rId3"/>
          <a:srcRect/>
          <a:stretch>
            <a:fillRect/>
          </a:stretch>
        </p:blipFill>
        <p:spPr>
          <a:xfrm>
            <a:off x="17032066" y="850028"/>
            <a:ext cx="454468" cy="362438"/>
          </a:xfrm>
          <a:prstGeom prst="rect">
            <a:avLst/>
          </a:prstGeom>
        </p:spPr>
      </p:pic>
      <p:pic>
        <p:nvPicPr>
          <p:cNvPr id="15" name="Picture 14">
            <a:extLst>
              <a:ext uri="{FF2B5EF4-FFF2-40B4-BE49-F238E27FC236}">
                <a16:creationId xmlns:a16="http://schemas.microsoft.com/office/drawing/2014/main" id="{CED20252-9303-BC46-8F37-37B601B786D0}"/>
              </a:ext>
            </a:extLst>
          </p:cNvPr>
          <p:cNvPicPr>
            <a:picLocks noChangeAspect="1"/>
          </p:cNvPicPr>
          <p:nvPr/>
        </p:nvPicPr>
        <p:blipFill>
          <a:blip r:embed="rId4"/>
          <a:stretch>
            <a:fillRect/>
          </a:stretch>
        </p:blipFill>
        <p:spPr>
          <a:xfrm>
            <a:off x="801466" y="-153430"/>
            <a:ext cx="7548660" cy="10593859"/>
          </a:xfrm>
          <a:prstGeom prst="rect">
            <a:avLst/>
          </a:prstGeom>
        </p:spPr>
      </p:pic>
      <p:pic>
        <p:nvPicPr>
          <p:cNvPr id="18" name="Picture 17">
            <a:extLst>
              <a:ext uri="{FF2B5EF4-FFF2-40B4-BE49-F238E27FC236}">
                <a16:creationId xmlns:a16="http://schemas.microsoft.com/office/drawing/2014/main" id="{78E7CBA0-C03F-5121-0333-6AA23AE1DB56}"/>
              </a:ext>
            </a:extLst>
          </p:cNvPr>
          <p:cNvPicPr>
            <a:picLocks noChangeAspect="1"/>
          </p:cNvPicPr>
          <p:nvPr/>
        </p:nvPicPr>
        <p:blipFill>
          <a:blip r:embed="rId5"/>
          <a:stretch>
            <a:fillRect/>
          </a:stretch>
        </p:blipFill>
        <p:spPr>
          <a:xfrm>
            <a:off x="8949130" y="80053"/>
            <a:ext cx="8537404" cy="9976661"/>
          </a:xfrm>
          <a:prstGeom prst="rect">
            <a:avLst/>
          </a:prstGeom>
        </p:spPr>
      </p:pic>
    </p:spTree>
    <p:extLst>
      <p:ext uri="{BB962C8B-B14F-4D97-AF65-F5344CB8AC3E}">
        <p14:creationId xmlns:p14="http://schemas.microsoft.com/office/powerpoint/2010/main" val="867712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192F18BD-9CA8-41E1-9630-BCA12A09827D}"/>
              </a:ext>
            </a:extLst>
          </p:cNvPr>
          <p:cNvSpPr/>
          <p:nvPr/>
        </p:nvSpPr>
        <p:spPr>
          <a:xfrm>
            <a:off x="17044742" y="-150232"/>
            <a:ext cx="1246758" cy="10437232"/>
          </a:xfrm>
          <a:prstGeom prst="rect">
            <a:avLst/>
          </a:prstGeom>
          <a:solidFill>
            <a:srgbClr val="FFA976"/>
          </a:solidFill>
        </p:spPr>
      </p:sp>
      <p:grpSp>
        <p:nvGrpSpPr>
          <p:cNvPr id="3" name="Group 3">
            <a:extLst>
              <a:ext uri="{FF2B5EF4-FFF2-40B4-BE49-F238E27FC236}">
                <a16:creationId xmlns:a16="http://schemas.microsoft.com/office/drawing/2014/main" id="{A5A261A2-71F8-4BFB-B3D3-5B5965DFF9AE}"/>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E75D4780-2AD7-4A17-86A9-58204DCD744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pic>
        <p:nvPicPr>
          <p:cNvPr id="5" name="Picture 5">
            <a:extLst>
              <a:ext uri="{FF2B5EF4-FFF2-40B4-BE49-F238E27FC236}">
                <a16:creationId xmlns:a16="http://schemas.microsoft.com/office/drawing/2014/main" id="{418138B9-0C8A-420C-AB53-99653421ED03}"/>
              </a:ext>
            </a:extLst>
          </p:cNvPr>
          <p:cNvPicPr>
            <a:picLocks noChangeAspect="1"/>
          </p:cNvPicPr>
          <p:nvPr/>
        </p:nvPicPr>
        <p:blipFill>
          <a:blip r:embed="rId3">
            <a:alphaModFix amt="15000"/>
          </a:blip>
          <a:srcRect/>
          <a:stretch>
            <a:fillRect/>
          </a:stretch>
        </p:blipFill>
        <p:spPr>
          <a:xfrm>
            <a:off x="-6785336" y="-1090347"/>
            <a:ext cx="13570672" cy="10822611"/>
          </a:xfrm>
          <a:prstGeom prst="rect">
            <a:avLst/>
          </a:prstGeom>
        </p:spPr>
      </p:pic>
      <p:grpSp>
        <p:nvGrpSpPr>
          <p:cNvPr id="7" name="Group 7">
            <a:extLst>
              <a:ext uri="{FF2B5EF4-FFF2-40B4-BE49-F238E27FC236}">
                <a16:creationId xmlns:a16="http://schemas.microsoft.com/office/drawing/2014/main" id="{6E73123C-1C5F-4627-84E1-9E86BE0C338A}"/>
              </a:ext>
            </a:extLst>
          </p:cNvPr>
          <p:cNvGrpSpPr>
            <a:grpSpLocks noChangeAspect="1"/>
          </p:cNvGrpSpPr>
          <p:nvPr/>
        </p:nvGrpSpPr>
        <p:grpSpPr>
          <a:xfrm>
            <a:off x="16850478" y="622425"/>
            <a:ext cx="817643" cy="817643"/>
            <a:chOff x="0" y="0"/>
            <a:chExt cx="6350000" cy="6350000"/>
          </a:xfrm>
        </p:grpSpPr>
        <p:sp>
          <p:nvSpPr>
            <p:cNvPr id="8" name="Freeform 8">
              <a:extLst>
                <a:ext uri="{FF2B5EF4-FFF2-40B4-BE49-F238E27FC236}">
                  <a16:creationId xmlns:a16="http://schemas.microsoft.com/office/drawing/2014/main" id="{A10594A3-5369-45EC-BCC2-DE681751E057}"/>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a:extLst>
              <a:ext uri="{FF2B5EF4-FFF2-40B4-BE49-F238E27FC236}">
                <a16:creationId xmlns:a16="http://schemas.microsoft.com/office/drawing/2014/main" id="{ED0AF20F-63E4-419B-9021-4AF2899052C2}"/>
              </a:ext>
            </a:extLst>
          </p:cNvPr>
          <p:cNvPicPr>
            <a:picLocks noChangeAspect="1"/>
          </p:cNvPicPr>
          <p:nvPr/>
        </p:nvPicPr>
        <p:blipFill>
          <a:blip r:embed="rId3"/>
          <a:srcRect/>
          <a:stretch>
            <a:fillRect/>
          </a:stretch>
        </p:blipFill>
        <p:spPr>
          <a:xfrm>
            <a:off x="17032066" y="850028"/>
            <a:ext cx="454468" cy="362438"/>
          </a:xfrm>
          <a:prstGeom prst="rect">
            <a:avLst/>
          </a:prstGeom>
        </p:spPr>
      </p:pic>
      <p:pic>
        <p:nvPicPr>
          <p:cNvPr id="10" name="Picture 9">
            <a:extLst>
              <a:ext uri="{FF2B5EF4-FFF2-40B4-BE49-F238E27FC236}">
                <a16:creationId xmlns:a16="http://schemas.microsoft.com/office/drawing/2014/main" id="{BBD210A6-E6B4-0061-B37E-B80E09D8B06D}"/>
              </a:ext>
            </a:extLst>
          </p:cNvPr>
          <p:cNvPicPr>
            <a:picLocks noChangeAspect="1"/>
          </p:cNvPicPr>
          <p:nvPr/>
        </p:nvPicPr>
        <p:blipFill>
          <a:blip r:embed="rId4"/>
          <a:stretch>
            <a:fillRect/>
          </a:stretch>
        </p:blipFill>
        <p:spPr>
          <a:xfrm>
            <a:off x="-93002" y="622425"/>
            <a:ext cx="8967961" cy="8918550"/>
          </a:xfrm>
          <a:prstGeom prst="rect">
            <a:avLst/>
          </a:prstGeom>
        </p:spPr>
      </p:pic>
      <p:pic>
        <p:nvPicPr>
          <p:cNvPr id="13" name="Picture 12">
            <a:extLst>
              <a:ext uri="{FF2B5EF4-FFF2-40B4-BE49-F238E27FC236}">
                <a16:creationId xmlns:a16="http://schemas.microsoft.com/office/drawing/2014/main" id="{5890E69A-E0E2-5303-836A-0D55CBAEC161}"/>
              </a:ext>
            </a:extLst>
          </p:cNvPr>
          <p:cNvPicPr>
            <a:picLocks noChangeAspect="1"/>
          </p:cNvPicPr>
          <p:nvPr/>
        </p:nvPicPr>
        <p:blipFill>
          <a:blip r:embed="rId5"/>
          <a:stretch>
            <a:fillRect/>
          </a:stretch>
        </p:blipFill>
        <p:spPr>
          <a:xfrm>
            <a:off x="8874959" y="807615"/>
            <a:ext cx="9468377" cy="8521538"/>
          </a:xfrm>
          <a:prstGeom prst="rect">
            <a:avLst/>
          </a:prstGeom>
        </p:spPr>
      </p:pic>
    </p:spTree>
    <p:extLst>
      <p:ext uri="{BB962C8B-B14F-4D97-AF65-F5344CB8AC3E}">
        <p14:creationId xmlns:p14="http://schemas.microsoft.com/office/powerpoint/2010/main" val="3270441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pic>
        <p:nvPicPr>
          <p:cNvPr id="5" name="Picture 5"/>
          <p:cNvPicPr>
            <a:picLocks noChangeAspect="1"/>
          </p:cNvPicPr>
          <p:nvPr/>
        </p:nvPicPr>
        <p:blipFill>
          <a:blip r:embed="rId3">
            <a:alphaModFix amt="15000"/>
          </a:blip>
          <a:srcRect/>
          <a:stretch>
            <a:fillRect/>
          </a:stretch>
        </p:blipFill>
        <p:spPr>
          <a:xfrm>
            <a:off x="-6785336" y="-1137972"/>
            <a:ext cx="13570672" cy="10822611"/>
          </a:xfrm>
          <a:prstGeom prst="rect">
            <a:avLst/>
          </a:prstGeom>
        </p:spPr>
      </p:pic>
      <p:sp>
        <p:nvSpPr>
          <p:cNvPr id="6" name="TextBox 6"/>
          <p:cNvSpPr txBox="1"/>
          <p:nvPr/>
        </p:nvSpPr>
        <p:spPr>
          <a:xfrm>
            <a:off x="1028700" y="1085850"/>
            <a:ext cx="12751478" cy="1078885"/>
          </a:xfrm>
          <a:prstGeom prst="rect">
            <a:avLst/>
          </a:prstGeom>
        </p:spPr>
        <p:txBody>
          <a:bodyPr wrap="square" lIns="0" tIns="0" rIns="0" bIns="0" rtlCol="0" anchor="t">
            <a:spAutoFit/>
          </a:bodyPr>
          <a:lstStyle/>
          <a:p>
            <a:pPr>
              <a:lnSpc>
                <a:spcPts val="7700"/>
              </a:lnSpc>
            </a:pPr>
            <a:r>
              <a:rPr lang="en-US" sz="8800" spc="-48">
                <a:solidFill>
                  <a:srgbClr val="00658B"/>
                </a:solidFill>
                <a:latin typeface="HK Grotesk Bold"/>
              </a:rPr>
              <a:t>Social Media Platforms</a:t>
            </a:r>
          </a:p>
        </p:txBody>
      </p:sp>
      <p:grpSp>
        <p:nvGrpSpPr>
          <p:cNvPr id="7" name="Group 7"/>
          <p:cNvGrpSpPr>
            <a:grpSpLocks noChangeAspect="1"/>
          </p:cNvGrpSpPr>
          <p:nvPr/>
        </p:nvGrpSpPr>
        <p:grpSpPr>
          <a:xfrm>
            <a:off x="16850478" y="622425"/>
            <a:ext cx="817643" cy="81764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7032066" y="850028"/>
            <a:ext cx="454468" cy="362438"/>
          </a:xfrm>
          <a:prstGeom prst="rect">
            <a:avLst/>
          </a:prstGeom>
        </p:spPr>
      </p:pic>
      <p:sp>
        <p:nvSpPr>
          <p:cNvPr id="15" name="TextBox 14">
            <a:extLst>
              <a:ext uri="{FF2B5EF4-FFF2-40B4-BE49-F238E27FC236}">
                <a16:creationId xmlns:a16="http://schemas.microsoft.com/office/drawing/2014/main" id="{BB3E3F72-1B05-4BCB-81DD-3FE5E9CEAE23}"/>
              </a:ext>
            </a:extLst>
          </p:cNvPr>
          <p:cNvSpPr txBox="1"/>
          <p:nvPr/>
        </p:nvSpPr>
        <p:spPr>
          <a:xfrm>
            <a:off x="679356" y="3570196"/>
            <a:ext cx="12600488" cy="5632311"/>
          </a:xfrm>
          <a:prstGeom prst="rect">
            <a:avLst/>
          </a:prstGeom>
          <a:noFill/>
        </p:spPr>
        <p:txBody>
          <a:bodyPr wrap="square" lIns="91440" tIns="45720" rIns="91440" bIns="45720" anchor="t">
            <a:spAutoFit/>
          </a:bodyPr>
          <a:lstStyle/>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Facebook</a:t>
            </a:r>
          </a:p>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Instagram</a:t>
            </a:r>
          </a:p>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Google </a:t>
            </a:r>
          </a:p>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LinkedIn</a:t>
            </a:r>
          </a:p>
          <a:p>
            <a:endParaRPr lang="en-US" sz="6000" b="1">
              <a:solidFill>
                <a:srgbClr val="00658B"/>
              </a:solidFill>
              <a:latin typeface="Calibri" panose="020F0502020204030204" pitchFamily="34" charset="0"/>
              <a:cs typeface="Calibri" panose="020F0502020204030204" pitchFamily="34" charset="0"/>
            </a:endParaRPr>
          </a:p>
          <a:p>
            <a:endParaRPr lang="en-US" sz="6000" b="1">
              <a:solidFill>
                <a:srgbClr val="00658B"/>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2961CFD2-F785-55A4-5741-FDD1599BC848}"/>
              </a:ext>
            </a:extLst>
          </p:cNvPr>
          <p:cNvPicPr>
            <a:picLocks noChangeAspect="1"/>
          </p:cNvPicPr>
          <p:nvPr/>
        </p:nvPicPr>
        <p:blipFill>
          <a:blip r:embed="rId4"/>
          <a:stretch>
            <a:fillRect/>
          </a:stretch>
        </p:blipFill>
        <p:spPr>
          <a:xfrm>
            <a:off x="7702414" y="3570196"/>
            <a:ext cx="7600503" cy="5067002"/>
          </a:xfrm>
          <a:prstGeom prst="rect">
            <a:avLst/>
          </a:prstGeom>
          <a:ln>
            <a:solidFill>
              <a:srgbClr val="00658B"/>
            </a:solidFill>
          </a:ln>
        </p:spPr>
      </p:pic>
    </p:spTree>
    <p:extLst>
      <p:ext uri="{BB962C8B-B14F-4D97-AF65-F5344CB8AC3E}">
        <p14:creationId xmlns:p14="http://schemas.microsoft.com/office/powerpoint/2010/main" val="1540381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pic>
        <p:nvPicPr>
          <p:cNvPr id="5" name="Picture 5"/>
          <p:cNvPicPr>
            <a:picLocks noChangeAspect="1"/>
          </p:cNvPicPr>
          <p:nvPr/>
        </p:nvPicPr>
        <p:blipFill>
          <a:blip r:embed="rId3">
            <a:alphaModFix amt="15000"/>
          </a:blip>
          <a:srcRect/>
          <a:stretch>
            <a:fillRect/>
          </a:stretch>
        </p:blipFill>
        <p:spPr>
          <a:xfrm>
            <a:off x="-6785336" y="-1137972"/>
            <a:ext cx="13570672" cy="10822611"/>
          </a:xfrm>
          <a:prstGeom prst="rect">
            <a:avLst/>
          </a:prstGeom>
        </p:spPr>
      </p:pic>
      <p:sp>
        <p:nvSpPr>
          <p:cNvPr id="6" name="TextBox 6"/>
          <p:cNvSpPr txBox="1"/>
          <p:nvPr/>
        </p:nvSpPr>
        <p:spPr>
          <a:xfrm>
            <a:off x="1028700" y="1085850"/>
            <a:ext cx="12751478" cy="1078885"/>
          </a:xfrm>
          <a:prstGeom prst="rect">
            <a:avLst/>
          </a:prstGeom>
        </p:spPr>
        <p:txBody>
          <a:bodyPr wrap="square" lIns="0" tIns="0" rIns="0" bIns="0" rtlCol="0" anchor="t">
            <a:spAutoFit/>
          </a:bodyPr>
          <a:lstStyle/>
          <a:p>
            <a:pPr>
              <a:lnSpc>
                <a:spcPts val="7700"/>
              </a:lnSpc>
            </a:pPr>
            <a:r>
              <a:rPr lang="en-US" sz="8800" spc="-48">
                <a:solidFill>
                  <a:srgbClr val="00658B"/>
                </a:solidFill>
                <a:latin typeface="HK Grotesk Bold"/>
              </a:rPr>
              <a:t>Google Business Profile</a:t>
            </a:r>
          </a:p>
        </p:txBody>
      </p:sp>
      <p:grpSp>
        <p:nvGrpSpPr>
          <p:cNvPr id="7" name="Group 7"/>
          <p:cNvGrpSpPr>
            <a:grpSpLocks noChangeAspect="1"/>
          </p:cNvGrpSpPr>
          <p:nvPr/>
        </p:nvGrpSpPr>
        <p:grpSpPr>
          <a:xfrm>
            <a:off x="16850478" y="622425"/>
            <a:ext cx="817643" cy="81764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7032066" y="850028"/>
            <a:ext cx="454468" cy="362438"/>
          </a:xfrm>
          <a:prstGeom prst="rect">
            <a:avLst/>
          </a:prstGeom>
        </p:spPr>
      </p:pic>
      <p:sp>
        <p:nvSpPr>
          <p:cNvPr id="15" name="TextBox 14">
            <a:extLst>
              <a:ext uri="{FF2B5EF4-FFF2-40B4-BE49-F238E27FC236}">
                <a16:creationId xmlns:a16="http://schemas.microsoft.com/office/drawing/2014/main" id="{BB3E3F72-1B05-4BCB-81DD-3FE5E9CEAE23}"/>
              </a:ext>
            </a:extLst>
          </p:cNvPr>
          <p:cNvSpPr txBox="1"/>
          <p:nvPr/>
        </p:nvSpPr>
        <p:spPr>
          <a:xfrm>
            <a:off x="1361276" y="2658934"/>
            <a:ext cx="12600488" cy="4708981"/>
          </a:xfrm>
          <a:prstGeom prst="rect">
            <a:avLst/>
          </a:prstGeom>
          <a:noFill/>
        </p:spPr>
        <p:txBody>
          <a:bodyPr wrap="square" lIns="91440" tIns="45720" rIns="91440" bIns="45720" anchor="t">
            <a:spAutoFit/>
          </a:bodyPr>
          <a:lstStyle/>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Description</a:t>
            </a:r>
          </a:p>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Name</a:t>
            </a:r>
          </a:p>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Service Categories</a:t>
            </a:r>
          </a:p>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Address</a:t>
            </a:r>
          </a:p>
          <a:p>
            <a:endParaRPr lang="en-US" sz="6000" b="1">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0893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pic>
        <p:nvPicPr>
          <p:cNvPr id="5" name="Picture 5"/>
          <p:cNvPicPr>
            <a:picLocks noChangeAspect="1"/>
          </p:cNvPicPr>
          <p:nvPr/>
        </p:nvPicPr>
        <p:blipFill>
          <a:blip r:embed="rId3">
            <a:alphaModFix amt="15000"/>
          </a:blip>
          <a:srcRect/>
          <a:stretch>
            <a:fillRect/>
          </a:stretch>
        </p:blipFill>
        <p:spPr>
          <a:xfrm>
            <a:off x="-6785336" y="-1137972"/>
            <a:ext cx="13570672" cy="10822611"/>
          </a:xfrm>
          <a:prstGeom prst="rect">
            <a:avLst/>
          </a:prstGeom>
        </p:spPr>
      </p:pic>
      <p:sp>
        <p:nvSpPr>
          <p:cNvPr id="6" name="TextBox 6"/>
          <p:cNvSpPr txBox="1"/>
          <p:nvPr/>
        </p:nvSpPr>
        <p:spPr>
          <a:xfrm>
            <a:off x="1028700" y="1085850"/>
            <a:ext cx="12751478" cy="1078885"/>
          </a:xfrm>
          <a:prstGeom prst="rect">
            <a:avLst/>
          </a:prstGeom>
        </p:spPr>
        <p:txBody>
          <a:bodyPr wrap="square" lIns="0" tIns="0" rIns="0" bIns="0" rtlCol="0" anchor="t">
            <a:spAutoFit/>
          </a:bodyPr>
          <a:lstStyle/>
          <a:p>
            <a:pPr>
              <a:lnSpc>
                <a:spcPts val="7700"/>
              </a:lnSpc>
            </a:pPr>
            <a:r>
              <a:rPr lang="en-US" sz="8800" spc="-48">
                <a:solidFill>
                  <a:srgbClr val="00658B"/>
                </a:solidFill>
                <a:latin typeface="HK Grotesk Bold"/>
              </a:rPr>
              <a:t>Google Business Profile</a:t>
            </a:r>
          </a:p>
        </p:txBody>
      </p:sp>
      <p:grpSp>
        <p:nvGrpSpPr>
          <p:cNvPr id="7" name="Group 7"/>
          <p:cNvGrpSpPr>
            <a:grpSpLocks noChangeAspect="1"/>
          </p:cNvGrpSpPr>
          <p:nvPr/>
        </p:nvGrpSpPr>
        <p:grpSpPr>
          <a:xfrm>
            <a:off x="16850478" y="622425"/>
            <a:ext cx="817643" cy="81764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7032066" y="850028"/>
            <a:ext cx="454468" cy="362438"/>
          </a:xfrm>
          <a:prstGeom prst="rect">
            <a:avLst/>
          </a:prstGeom>
        </p:spPr>
      </p:pic>
      <p:sp>
        <p:nvSpPr>
          <p:cNvPr id="15" name="TextBox 14">
            <a:extLst>
              <a:ext uri="{FF2B5EF4-FFF2-40B4-BE49-F238E27FC236}">
                <a16:creationId xmlns:a16="http://schemas.microsoft.com/office/drawing/2014/main" id="{BB3E3F72-1B05-4BCB-81DD-3FE5E9CEAE23}"/>
              </a:ext>
            </a:extLst>
          </p:cNvPr>
          <p:cNvSpPr txBox="1"/>
          <p:nvPr/>
        </p:nvSpPr>
        <p:spPr>
          <a:xfrm>
            <a:off x="1361276" y="2658934"/>
            <a:ext cx="12600488" cy="3785652"/>
          </a:xfrm>
          <a:prstGeom prst="rect">
            <a:avLst/>
          </a:prstGeom>
          <a:noFill/>
        </p:spPr>
        <p:txBody>
          <a:bodyPr wrap="square" lIns="91440" tIns="45720" rIns="91440" bIns="45720" anchor="t">
            <a:spAutoFit/>
          </a:bodyPr>
          <a:lstStyle/>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Reviews</a:t>
            </a:r>
          </a:p>
          <a:p>
            <a:pPr marL="571500" indent="-57150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Posts</a:t>
            </a:r>
          </a:p>
          <a:p>
            <a:endParaRPr lang="en-US" sz="6000" b="1">
              <a:solidFill>
                <a:srgbClr val="00658B"/>
              </a:solidFill>
              <a:latin typeface="Calibri" panose="020F0502020204030204" pitchFamily="34" charset="0"/>
              <a:cs typeface="Calibri" panose="020F0502020204030204" pitchFamily="34" charset="0"/>
            </a:endParaRPr>
          </a:p>
          <a:p>
            <a:endParaRPr lang="en-US" sz="6000" b="1">
              <a:solidFill>
                <a:srgbClr val="00658B"/>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87581722-4B56-6BE5-0949-56E36A93A38D}"/>
              </a:ext>
            </a:extLst>
          </p:cNvPr>
          <p:cNvPicPr>
            <a:picLocks noChangeAspect="1"/>
          </p:cNvPicPr>
          <p:nvPr/>
        </p:nvPicPr>
        <p:blipFill>
          <a:blip r:embed="rId4"/>
          <a:stretch>
            <a:fillRect/>
          </a:stretch>
        </p:blipFill>
        <p:spPr>
          <a:xfrm>
            <a:off x="4916112" y="3621357"/>
            <a:ext cx="12752009" cy="6177083"/>
          </a:xfrm>
          <a:prstGeom prst="rect">
            <a:avLst/>
          </a:prstGeom>
        </p:spPr>
      </p:pic>
    </p:spTree>
    <p:extLst>
      <p:ext uri="{BB962C8B-B14F-4D97-AF65-F5344CB8AC3E}">
        <p14:creationId xmlns:p14="http://schemas.microsoft.com/office/powerpoint/2010/main" val="84769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pic>
        <p:nvPicPr>
          <p:cNvPr id="5" name="Picture 5"/>
          <p:cNvPicPr>
            <a:picLocks noChangeAspect="1"/>
          </p:cNvPicPr>
          <p:nvPr/>
        </p:nvPicPr>
        <p:blipFill>
          <a:blip r:embed="rId3">
            <a:alphaModFix amt="15000"/>
          </a:blip>
          <a:srcRect/>
          <a:stretch>
            <a:fillRect/>
          </a:stretch>
        </p:blipFill>
        <p:spPr>
          <a:xfrm>
            <a:off x="-6785336" y="-1137972"/>
            <a:ext cx="13570672" cy="10822611"/>
          </a:xfrm>
          <a:prstGeom prst="rect">
            <a:avLst/>
          </a:prstGeom>
        </p:spPr>
      </p:pic>
      <p:sp>
        <p:nvSpPr>
          <p:cNvPr id="6" name="TextBox 6"/>
          <p:cNvSpPr txBox="1"/>
          <p:nvPr/>
        </p:nvSpPr>
        <p:spPr>
          <a:xfrm>
            <a:off x="1028700" y="1085850"/>
            <a:ext cx="12751478" cy="1078885"/>
          </a:xfrm>
          <a:prstGeom prst="rect">
            <a:avLst/>
          </a:prstGeom>
        </p:spPr>
        <p:txBody>
          <a:bodyPr wrap="square" lIns="0" tIns="0" rIns="0" bIns="0" rtlCol="0" anchor="t">
            <a:spAutoFit/>
          </a:bodyPr>
          <a:lstStyle/>
          <a:p>
            <a:pPr>
              <a:lnSpc>
                <a:spcPts val="7700"/>
              </a:lnSpc>
            </a:pPr>
            <a:r>
              <a:rPr lang="en-US" sz="8800" spc="-48">
                <a:solidFill>
                  <a:srgbClr val="00658B"/>
                </a:solidFill>
                <a:latin typeface="HK Grotesk Bold"/>
              </a:rPr>
              <a:t>Posts &amp; Reviews</a:t>
            </a:r>
          </a:p>
        </p:txBody>
      </p:sp>
      <p:grpSp>
        <p:nvGrpSpPr>
          <p:cNvPr id="7" name="Group 7"/>
          <p:cNvGrpSpPr>
            <a:grpSpLocks noChangeAspect="1"/>
          </p:cNvGrpSpPr>
          <p:nvPr/>
        </p:nvGrpSpPr>
        <p:grpSpPr>
          <a:xfrm>
            <a:off x="16850478" y="622425"/>
            <a:ext cx="817643" cy="81764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7032066" y="850028"/>
            <a:ext cx="454468" cy="362438"/>
          </a:xfrm>
          <a:prstGeom prst="rect">
            <a:avLst/>
          </a:prstGeom>
        </p:spPr>
      </p:pic>
      <p:pic>
        <p:nvPicPr>
          <p:cNvPr id="11" name="Picture 10">
            <a:extLst>
              <a:ext uri="{FF2B5EF4-FFF2-40B4-BE49-F238E27FC236}">
                <a16:creationId xmlns:a16="http://schemas.microsoft.com/office/drawing/2014/main" id="{08FADA0C-3420-5DA0-56CB-044396595972}"/>
              </a:ext>
            </a:extLst>
          </p:cNvPr>
          <p:cNvPicPr>
            <a:picLocks noChangeAspect="1"/>
          </p:cNvPicPr>
          <p:nvPr/>
        </p:nvPicPr>
        <p:blipFill>
          <a:blip r:embed="rId4"/>
          <a:stretch>
            <a:fillRect/>
          </a:stretch>
        </p:blipFill>
        <p:spPr>
          <a:xfrm>
            <a:off x="214718" y="2486526"/>
            <a:ext cx="11688871" cy="5759115"/>
          </a:xfrm>
          <a:prstGeom prst="rect">
            <a:avLst/>
          </a:prstGeom>
        </p:spPr>
      </p:pic>
      <p:pic>
        <p:nvPicPr>
          <p:cNvPr id="12" name="Picture 11">
            <a:extLst>
              <a:ext uri="{FF2B5EF4-FFF2-40B4-BE49-F238E27FC236}">
                <a16:creationId xmlns:a16="http://schemas.microsoft.com/office/drawing/2014/main" id="{62228897-C519-0164-2A2A-3A13F42E6B1D}"/>
              </a:ext>
            </a:extLst>
          </p:cNvPr>
          <p:cNvPicPr>
            <a:picLocks noChangeAspect="1"/>
          </p:cNvPicPr>
          <p:nvPr/>
        </p:nvPicPr>
        <p:blipFill>
          <a:blip r:embed="rId5"/>
          <a:stretch>
            <a:fillRect/>
          </a:stretch>
        </p:blipFill>
        <p:spPr>
          <a:xfrm>
            <a:off x="12053700" y="406033"/>
            <a:ext cx="6055605" cy="9474933"/>
          </a:xfrm>
          <a:prstGeom prst="rect">
            <a:avLst/>
          </a:prstGeom>
        </p:spPr>
      </p:pic>
    </p:spTree>
    <p:extLst>
      <p:ext uri="{BB962C8B-B14F-4D97-AF65-F5344CB8AC3E}">
        <p14:creationId xmlns:p14="http://schemas.microsoft.com/office/powerpoint/2010/main" val="1607148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pic>
        <p:nvPicPr>
          <p:cNvPr id="5" name="Picture 5"/>
          <p:cNvPicPr>
            <a:picLocks noChangeAspect="1"/>
          </p:cNvPicPr>
          <p:nvPr/>
        </p:nvPicPr>
        <p:blipFill>
          <a:blip r:embed="rId3">
            <a:alphaModFix amt="15000"/>
          </a:blip>
          <a:srcRect/>
          <a:stretch>
            <a:fillRect/>
          </a:stretch>
        </p:blipFill>
        <p:spPr>
          <a:xfrm>
            <a:off x="-6785336" y="-1137972"/>
            <a:ext cx="13570672" cy="10822611"/>
          </a:xfrm>
          <a:prstGeom prst="rect">
            <a:avLst/>
          </a:prstGeom>
        </p:spPr>
      </p:pic>
      <p:sp>
        <p:nvSpPr>
          <p:cNvPr id="6" name="TextBox 6"/>
          <p:cNvSpPr txBox="1"/>
          <p:nvPr/>
        </p:nvSpPr>
        <p:spPr>
          <a:xfrm>
            <a:off x="1028700" y="1085850"/>
            <a:ext cx="12181388" cy="1078885"/>
          </a:xfrm>
          <a:prstGeom prst="rect">
            <a:avLst/>
          </a:prstGeom>
        </p:spPr>
        <p:txBody>
          <a:bodyPr lIns="0" tIns="0" rIns="0" bIns="0" rtlCol="0" anchor="t">
            <a:spAutoFit/>
          </a:bodyPr>
          <a:lstStyle/>
          <a:p>
            <a:pPr>
              <a:lnSpc>
                <a:spcPts val="7700"/>
              </a:lnSpc>
            </a:pPr>
            <a:r>
              <a:rPr lang="en-US" sz="8800" spc="-48">
                <a:solidFill>
                  <a:srgbClr val="00658B"/>
                </a:solidFill>
                <a:latin typeface="HK Grotesk Bold"/>
              </a:rPr>
              <a:t>What’s Next?</a:t>
            </a:r>
          </a:p>
        </p:txBody>
      </p:sp>
      <p:grpSp>
        <p:nvGrpSpPr>
          <p:cNvPr id="7" name="Group 7"/>
          <p:cNvGrpSpPr>
            <a:grpSpLocks noChangeAspect="1"/>
          </p:cNvGrpSpPr>
          <p:nvPr/>
        </p:nvGrpSpPr>
        <p:grpSpPr>
          <a:xfrm>
            <a:off x="16850478" y="622425"/>
            <a:ext cx="817643" cy="81764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7032066" y="850028"/>
            <a:ext cx="454468" cy="362438"/>
          </a:xfrm>
          <a:prstGeom prst="rect">
            <a:avLst/>
          </a:prstGeom>
        </p:spPr>
      </p:pic>
      <p:sp>
        <p:nvSpPr>
          <p:cNvPr id="11" name="TextBox 10">
            <a:extLst>
              <a:ext uri="{FF2B5EF4-FFF2-40B4-BE49-F238E27FC236}">
                <a16:creationId xmlns:a16="http://schemas.microsoft.com/office/drawing/2014/main" id="{16473F48-289D-BD1A-DC40-FA5C62CC7795}"/>
              </a:ext>
            </a:extLst>
          </p:cNvPr>
          <p:cNvSpPr txBox="1"/>
          <p:nvPr/>
        </p:nvSpPr>
        <p:spPr>
          <a:xfrm>
            <a:off x="765658" y="3128998"/>
            <a:ext cx="14055241" cy="3785652"/>
          </a:xfrm>
          <a:prstGeom prst="rect">
            <a:avLst/>
          </a:prstGeom>
          <a:noFill/>
        </p:spPr>
        <p:txBody>
          <a:bodyPr wrap="square" lIns="91440" tIns="45720" rIns="91440" bIns="45720" anchor="t">
            <a:spAutoFit/>
          </a:bodyPr>
          <a:lstStyle/>
          <a:p>
            <a:pPr marL="857250" indent="-85725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Website Best Practices</a:t>
            </a:r>
          </a:p>
          <a:p>
            <a:pPr marL="857250" indent="-85725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Google Business Profiles (Citations)</a:t>
            </a:r>
          </a:p>
          <a:p>
            <a:pPr marL="857250" indent="-857250">
              <a:buFont typeface="Arial" panose="020B0604020202020204" pitchFamily="34" charset="0"/>
              <a:buChar char="•"/>
            </a:pPr>
            <a:r>
              <a:rPr lang="en-US" sz="6000" b="1">
                <a:solidFill>
                  <a:srgbClr val="00658B"/>
                </a:solidFill>
                <a:latin typeface="Calibri" panose="020F0502020204030204" pitchFamily="34" charset="0"/>
                <a:cs typeface="Calibri" panose="020F0502020204030204" pitchFamily="34" charset="0"/>
              </a:rPr>
              <a:t>Maximize Social Media </a:t>
            </a:r>
          </a:p>
          <a:p>
            <a:pPr marL="571500" indent="-571500">
              <a:buFont typeface="Arial" panose="020B0604020202020204" pitchFamily="34" charset="0"/>
              <a:buChar char="•"/>
            </a:pPr>
            <a:endParaRPr lang="en-US" sz="6000" b="1">
              <a:solidFill>
                <a:srgbClr val="00658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0666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rot="5400000">
            <a:off x="5301607" y="-2771839"/>
            <a:ext cx="7440029" cy="18978114"/>
          </a:xfrm>
          <a:prstGeom prst="rect">
            <a:avLst/>
          </a:prstGeom>
          <a:solidFill>
            <a:srgbClr val="FFFFFF"/>
          </a:solidFill>
        </p:spPr>
      </p:sp>
      <p:sp>
        <p:nvSpPr>
          <p:cNvPr id="3" name="AutoShape 3"/>
          <p:cNvSpPr/>
          <p:nvPr/>
        </p:nvSpPr>
        <p:spPr>
          <a:xfrm rot="5400000">
            <a:off x="8398242" y="-42541"/>
            <a:ext cx="1246758" cy="19412325"/>
          </a:xfrm>
          <a:prstGeom prst="rect">
            <a:avLst/>
          </a:prstGeom>
          <a:solidFill>
            <a:srgbClr val="00658B"/>
          </a:solidFill>
        </p:spPr>
      </p:sp>
      <p:sp>
        <p:nvSpPr>
          <p:cNvPr id="4" name="AutoShape 4"/>
          <p:cNvSpPr/>
          <p:nvPr/>
        </p:nvSpPr>
        <p:spPr>
          <a:xfrm>
            <a:off x="17044742" y="-150232"/>
            <a:ext cx="1246758" cy="10437232"/>
          </a:xfrm>
          <a:prstGeom prst="rect">
            <a:avLst/>
          </a:prstGeom>
          <a:solidFill>
            <a:srgbClr val="00658B"/>
          </a:solidFill>
        </p:spPr>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604740" y="5594215"/>
            <a:ext cx="4692785" cy="4692785"/>
          </a:xfrm>
          <a:prstGeom prst="rect">
            <a:avLst/>
          </a:prstGeom>
        </p:spPr>
      </p:pic>
      <p:sp>
        <p:nvSpPr>
          <p:cNvPr id="6" name="TextBox 6"/>
          <p:cNvSpPr txBox="1"/>
          <p:nvPr/>
        </p:nvSpPr>
        <p:spPr>
          <a:xfrm>
            <a:off x="1650323" y="1335944"/>
            <a:ext cx="13835695" cy="1271182"/>
          </a:xfrm>
          <a:prstGeom prst="rect">
            <a:avLst/>
          </a:prstGeom>
        </p:spPr>
        <p:txBody>
          <a:bodyPr lIns="0" tIns="0" rIns="0" bIns="0" rtlCol="0" anchor="t">
            <a:spAutoFit/>
          </a:bodyPr>
          <a:lstStyle/>
          <a:p>
            <a:pPr>
              <a:lnSpc>
                <a:spcPts val="9680"/>
              </a:lnSpc>
            </a:pPr>
            <a:r>
              <a:rPr lang="en-US" sz="8799" spc="-87" dirty="0">
                <a:solidFill>
                  <a:srgbClr val="00658B"/>
                </a:solidFill>
                <a:latin typeface="HK Grotesk Bold"/>
              </a:rPr>
              <a:t>Get In Touch.</a:t>
            </a:r>
            <a:endParaRPr lang="en-US" sz="8800" spc="-88" dirty="0">
              <a:solidFill>
                <a:srgbClr val="00658B"/>
              </a:solidFill>
              <a:latin typeface="HK Grotesk Bold"/>
            </a:endParaRPr>
          </a:p>
        </p:txBody>
      </p:sp>
      <p:sp>
        <p:nvSpPr>
          <p:cNvPr id="7" name="TextBox 7"/>
          <p:cNvSpPr txBox="1"/>
          <p:nvPr/>
        </p:nvSpPr>
        <p:spPr>
          <a:xfrm>
            <a:off x="2226152" y="8192569"/>
            <a:ext cx="13835695" cy="516027"/>
          </a:xfrm>
          <a:prstGeom prst="rect">
            <a:avLst/>
          </a:prstGeom>
        </p:spPr>
        <p:txBody>
          <a:bodyPr lIns="0" tIns="0" rIns="0" bIns="0" rtlCol="0" anchor="t">
            <a:spAutoFit/>
          </a:bodyPr>
          <a:lstStyle/>
          <a:p>
            <a:pPr>
              <a:lnSpc>
                <a:spcPts val="3960"/>
              </a:lnSpc>
            </a:pPr>
            <a:r>
              <a:rPr lang="en-US" sz="8800" spc="-88" dirty="0">
                <a:solidFill>
                  <a:srgbClr val="FFA976"/>
                </a:solidFill>
                <a:latin typeface="HK Grotesk Bold"/>
              </a:rPr>
              <a:t>THANK YOU!</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0" y="8290282"/>
            <a:ext cx="1996718" cy="1996718"/>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294783" y="0"/>
            <a:ext cx="1996718" cy="1996718"/>
          </a:xfrm>
          <a:prstGeom prst="rect">
            <a:avLst/>
          </a:prstGeom>
        </p:spPr>
      </p:pic>
      <p:sp>
        <p:nvSpPr>
          <p:cNvPr id="10" name="TextBox 10"/>
          <p:cNvSpPr txBox="1"/>
          <p:nvPr/>
        </p:nvSpPr>
        <p:spPr>
          <a:xfrm>
            <a:off x="1028700" y="3763375"/>
            <a:ext cx="3522841" cy="2769989"/>
          </a:xfrm>
          <a:prstGeom prst="rect">
            <a:avLst/>
          </a:prstGeom>
        </p:spPr>
        <p:txBody>
          <a:bodyPr wrap="square" lIns="0" tIns="0" rIns="0" bIns="0" rtlCol="0" anchor="t">
            <a:spAutoFit/>
          </a:bodyPr>
          <a:lstStyle/>
          <a:p>
            <a:pPr algn="r">
              <a:lnSpc>
                <a:spcPts val="3639"/>
              </a:lnSpc>
            </a:pPr>
            <a:r>
              <a:rPr lang="en-US" sz="2599" dirty="0">
                <a:solidFill>
                  <a:srgbClr val="121212"/>
                </a:solidFill>
                <a:latin typeface="Poppins Bold"/>
              </a:rPr>
              <a:t>Website:</a:t>
            </a:r>
          </a:p>
          <a:p>
            <a:pPr algn="r">
              <a:lnSpc>
                <a:spcPts val="3639"/>
              </a:lnSpc>
            </a:pPr>
            <a:endParaRPr lang="en-US" sz="2599" dirty="0">
              <a:solidFill>
                <a:srgbClr val="121212"/>
              </a:solidFill>
              <a:latin typeface="Poppins Bold"/>
            </a:endParaRPr>
          </a:p>
          <a:p>
            <a:pPr algn="r">
              <a:lnSpc>
                <a:spcPts val="3639"/>
              </a:lnSpc>
            </a:pPr>
            <a:r>
              <a:rPr lang="en-US" sz="2599" dirty="0">
                <a:solidFill>
                  <a:srgbClr val="121212"/>
                </a:solidFill>
                <a:latin typeface="Poppins Bold"/>
              </a:rPr>
              <a:t>Mary Donahue:</a:t>
            </a:r>
          </a:p>
          <a:p>
            <a:pPr algn="r">
              <a:lnSpc>
                <a:spcPts val="3639"/>
              </a:lnSpc>
            </a:pPr>
            <a:endParaRPr lang="en-US" sz="2599" dirty="0">
              <a:solidFill>
                <a:srgbClr val="121212"/>
              </a:solidFill>
              <a:latin typeface="Poppins Bold"/>
            </a:endParaRPr>
          </a:p>
          <a:p>
            <a:pPr algn="r">
              <a:lnSpc>
                <a:spcPts val="3639"/>
              </a:lnSpc>
            </a:pPr>
            <a:endParaRPr lang="en-US" sz="2599" dirty="0">
              <a:solidFill>
                <a:srgbClr val="121212"/>
              </a:solidFill>
              <a:latin typeface="Poppins Bold"/>
            </a:endParaRPr>
          </a:p>
          <a:p>
            <a:pPr algn="r">
              <a:lnSpc>
                <a:spcPts val="3639"/>
              </a:lnSpc>
            </a:pPr>
            <a:r>
              <a:rPr lang="en-US" sz="2599" dirty="0">
                <a:solidFill>
                  <a:srgbClr val="121212"/>
                </a:solidFill>
                <a:latin typeface="Poppins Bold"/>
              </a:rPr>
              <a:t>Dennis Kenny:</a:t>
            </a:r>
          </a:p>
        </p:txBody>
      </p:sp>
      <p:sp>
        <p:nvSpPr>
          <p:cNvPr id="11" name="TextBox 11"/>
          <p:cNvSpPr txBox="1"/>
          <p:nvPr/>
        </p:nvSpPr>
        <p:spPr>
          <a:xfrm>
            <a:off x="4809066" y="3767580"/>
            <a:ext cx="7444529" cy="451617"/>
          </a:xfrm>
          <a:prstGeom prst="rect">
            <a:avLst/>
          </a:prstGeom>
        </p:spPr>
        <p:txBody>
          <a:bodyPr wrap="square" lIns="0" tIns="0" rIns="0" bIns="0" rtlCol="0" anchor="t">
            <a:spAutoFit/>
          </a:bodyPr>
          <a:lstStyle/>
          <a:p>
            <a:pPr>
              <a:lnSpc>
                <a:spcPts val="3639"/>
              </a:lnSpc>
            </a:pPr>
            <a:r>
              <a:rPr lang="en-US" sz="2400" dirty="0">
                <a:solidFill>
                  <a:srgbClr val="00658B"/>
                </a:solidFill>
                <a:latin typeface="HK Grotesk Bold"/>
              </a:rPr>
              <a:t>www.illuminAge.com</a:t>
            </a:r>
          </a:p>
        </p:txBody>
      </p:sp>
      <p:sp>
        <p:nvSpPr>
          <p:cNvPr id="12" name="TextBox 12"/>
          <p:cNvSpPr txBox="1"/>
          <p:nvPr/>
        </p:nvSpPr>
        <p:spPr>
          <a:xfrm>
            <a:off x="4809066" y="4705956"/>
            <a:ext cx="7444530" cy="1361848"/>
          </a:xfrm>
          <a:prstGeom prst="rect">
            <a:avLst/>
          </a:prstGeom>
        </p:spPr>
        <p:txBody>
          <a:bodyPr wrap="square" lIns="0" tIns="0" rIns="0" bIns="0" rtlCol="0" anchor="t">
            <a:spAutoFit/>
          </a:bodyPr>
          <a:lstStyle/>
          <a:p>
            <a:pPr>
              <a:lnSpc>
                <a:spcPts val="3639"/>
              </a:lnSpc>
            </a:pPr>
            <a:r>
              <a:rPr lang="en-US" sz="2400" dirty="0">
                <a:solidFill>
                  <a:srgbClr val="00658B"/>
                </a:solidFill>
                <a:latin typeface="HK Grotesk Bold"/>
              </a:rPr>
              <a:t>Phone: 206-347-1855</a:t>
            </a:r>
          </a:p>
          <a:p>
            <a:pPr>
              <a:lnSpc>
                <a:spcPts val="3639"/>
              </a:lnSpc>
            </a:pPr>
            <a:r>
              <a:rPr lang="en-US" sz="2400" dirty="0">
                <a:solidFill>
                  <a:srgbClr val="00658B"/>
                </a:solidFill>
                <a:latin typeface="HK Grotesk Bold"/>
              </a:rPr>
              <a:t>Email: Mary@illuminAge.com</a:t>
            </a:r>
          </a:p>
          <a:p>
            <a:pPr>
              <a:lnSpc>
                <a:spcPts val="3639"/>
              </a:lnSpc>
            </a:pPr>
            <a:endParaRPr lang="en-US" sz="2400" dirty="0">
              <a:solidFill>
                <a:srgbClr val="00658B"/>
              </a:solidFill>
              <a:latin typeface="HK Grotesk Bold"/>
            </a:endParaRPr>
          </a:p>
        </p:txBody>
      </p:sp>
      <p:sp>
        <p:nvSpPr>
          <p:cNvPr id="13" name="TextBox 13"/>
          <p:cNvSpPr txBox="1"/>
          <p:nvPr/>
        </p:nvSpPr>
        <p:spPr>
          <a:xfrm>
            <a:off x="4809066" y="6067804"/>
            <a:ext cx="7444531" cy="900183"/>
          </a:xfrm>
          <a:prstGeom prst="rect">
            <a:avLst/>
          </a:prstGeom>
        </p:spPr>
        <p:txBody>
          <a:bodyPr wrap="square" lIns="0" tIns="0" rIns="0" bIns="0" rtlCol="0" anchor="t">
            <a:spAutoFit/>
          </a:bodyPr>
          <a:lstStyle/>
          <a:p>
            <a:pPr>
              <a:lnSpc>
                <a:spcPts val="3639"/>
              </a:lnSpc>
            </a:pPr>
            <a:r>
              <a:rPr lang="en-US" sz="2400" dirty="0">
                <a:solidFill>
                  <a:srgbClr val="00658B"/>
                </a:solidFill>
                <a:latin typeface="HK Grotesk Bold"/>
              </a:rPr>
              <a:t>Phone: 206-347-1868</a:t>
            </a:r>
          </a:p>
          <a:p>
            <a:pPr>
              <a:lnSpc>
                <a:spcPts val="3639"/>
              </a:lnSpc>
            </a:pPr>
            <a:r>
              <a:rPr lang="en-US" sz="2400" dirty="0">
                <a:solidFill>
                  <a:srgbClr val="00658B"/>
                </a:solidFill>
                <a:latin typeface="HK Grotesk Bold"/>
              </a:rPr>
              <a:t>Email: Dennis@illuminAge.com</a:t>
            </a:r>
          </a:p>
        </p:txBody>
      </p:sp>
      <p:grpSp>
        <p:nvGrpSpPr>
          <p:cNvPr id="14" name="Group 14"/>
          <p:cNvGrpSpPr>
            <a:grpSpLocks noChangeAspect="1"/>
          </p:cNvGrpSpPr>
          <p:nvPr/>
        </p:nvGrpSpPr>
        <p:grpSpPr>
          <a:xfrm>
            <a:off x="15427212" y="7247240"/>
            <a:ext cx="2416381" cy="2416381"/>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16" name="Picture 16"/>
          <p:cNvPicPr>
            <a:picLocks noChangeAspect="1"/>
          </p:cNvPicPr>
          <p:nvPr/>
        </p:nvPicPr>
        <p:blipFill>
          <a:blip r:embed="rId7"/>
          <a:srcRect/>
          <a:stretch>
            <a:fillRect/>
          </a:stretch>
        </p:blipFill>
        <p:spPr>
          <a:xfrm>
            <a:off x="15963858" y="7919874"/>
            <a:ext cx="1343089" cy="10711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13" name="Picture 12" descr="A graph with red and blue bars&#10;&#10;Description automatically generated">
            <a:extLst>
              <a:ext uri="{FF2B5EF4-FFF2-40B4-BE49-F238E27FC236}">
                <a16:creationId xmlns:a16="http://schemas.microsoft.com/office/drawing/2014/main" id="{EA5F829F-6FE8-4BF3-41B2-4169AEDED7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4218" y="2627416"/>
            <a:ext cx="13001946" cy="6414983"/>
          </a:xfrm>
          <a:prstGeom prst="rect">
            <a:avLst/>
          </a:prstGeom>
        </p:spPr>
      </p:pic>
    </p:spTree>
    <p:extLst>
      <p:ext uri="{BB962C8B-B14F-4D97-AF65-F5344CB8AC3E}">
        <p14:creationId xmlns:p14="http://schemas.microsoft.com/office/powerpoint/2010/main" val="174216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6" name="Picture 5" descr="A graph with blue and white text&#10;&#10;Description automatically generated">
            <a:extLst>
              <a:ext uri="{FF2B5EF4-FFF2-40B4-BE49-F238E27FC236}">
                <a16:creationId xmlns:a16="http://schemas.microsoft.com/office/drawing/2014/main" id="{4BF0E21C-2F26-0AE4-3D0D-B8FA5612B2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896" y="1447723"/>
            <a:ext cx="10987633" cy="8020509"/>
          </a:xfrm>
          <a:prstGeom prst="rect">
            <a:avLst/>
          </a:prstGeom>
        </p:spPr>
      </p:pic>
    </p:spTree>
    <p:extLst>
      <p:ext uri="{BB962C8B-B14F-4D97-AF65-F5344CB8AC3E}">
        <p14:creationId xmlns:p14="http://schemas.microsoft.com/office/powerpoint/2010/main" val="203044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6" name="Picture 5" descr="A screenshot of a graph&#10;&#10;Description automatically generated">
            <a:extLst>
              <a:ext uri="{FF2B5EF4-FFF2-40B4-BE49-F238E27FC236}">
                <a16:creationId xmlns:a16="http://schemas.microsoft.com/office/drawing/2014/main" id="{B9B1D6D2-1D9E-B473-E78B-E457A69CA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888" y="2717250"/>
            <a:ext cx="13200524" cy="5969550"/>
          </a:xfrm>
          <a:prstGeom prst="rect">
            <a:avLst/>
          </a:prstGeom>
        </p:spPr>
      </p:pic>
    </p:spTree>
    <p:extLst>
      <p:ext uri="{BB962C8B-B14F-4D97-AF65-F5344CB8AC3E}">
        <p14:creationId xmlns:p14="http://schemas.microsoft.com/office/powerpoint/2010/main" val="192363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6" name="Picture 5" descr="A graph with numbers and text&#10;&#10;Description automatically generated with medium confidence">
            <a:extLst>
              <a:ext uri="{FF2B5EF4-FFF2-40B4-BE49-F238E27FC236}">
                <a16:creationId xmlns:a16="http://schemas.microsoft.com/office/drawing/2014/main" id="{594776CF-140A-308A-FA7F-32374CBA4E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3431" y="2632726"/>
            <a:ext cx="12991699" cy="6392741"/>
          </a:xfrm>
          <a:prstGeom prst="rect">
            <a:avLst/>
          </a:prstGeom>
        </p:spPr>
      </p:pic>
    </p:spTree>
    <p:extLst>
      <p:ext uri="{BB962C8B-B14F-4D97-AF65-F5344CB8AC3E}">
        <p14:creationId xmlns:p14="http://schemas.microsoft.com/office/powerpoint/2010/main" val="288240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6" name="Picture 5" descr="A graph with different colored bars&#10;&#10;Description automatically generated">
            <a:extLst>
              <a:ext uri="{FF2B5EF4-FFF2-40B4-BE49-F238E27FC236}">
                <a16:creationId xmlns:a16="http://schemas.microsoft.com/office/drawing/2014/main" id="{4B525F01-BE33-E0F2-E8DD-BDDBFA5E6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744" y="2508144"/>
            <a:ext cx="13178082" cy="6449590"/>
          </a:xfrm>
          <a:prstGeom prst="rect">
            <a:avLst/>
          </a:prstGeom>
        </p:spPr>
      </p:pic>
    </p:spTree>
    <p:extLst>
      <p:ext uri="{BB962C8B-B14F-4D97-AF65-F5344CB8AC3E}">
        <p14:creationId xmlns:p14="http://schemas.microsoft.com/office/powerpoint/2010/main" val="1399150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10437232"/>
          </a:xfrm>
          <a:prstGeom prst="rect">
            <a:avLst/>
          </a:prstGeom>
          <a:solidFill>
            <a:srgbClr val="FFA976"/>
          </a:solidFill>
        </p:spPr>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658B"/>
            </a:solidFill>
          </p:spPr>
        </p:sp>
      </p:grpSp>
      <p:grpSp>
        <p:nvGrpSpPr>
          <p:cNvPr id="7" name="Group 7"/>
          <p:cNvGrpSpPr>
            <a:grpSpLocks noChangeAspect="1"/>
          </p:cNvGrpSpPr>
          <p:nvPr/>
        </p:nvGrpSpPr>
        <p:grpSpPr>
          <a:xfrm>
            <a:off x="16421364" y="622425"/>
            <a:ext cx="1246758" cy="1246758"/>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sp>
      </p:grpSp>
      <p:pic>
        <p:nvPicPr>
          <p:cNvPr id="9" name="Picture 9"/>
          <p:cNvPicPr>
            <a:picLocks noChangeAspect="1"/>
          </p:cNvPicPr>
          <p:nvPr/>
        </p:nvPicPr>
        <p:blipFill>
          <a:blip r:embed="rId3"/>
          <a:srcRect/>
          <a:stretch>
            <a:fillRect/>
          </a:stretch>
        </p:blipFill>
        <p:spPr>
          <a:xfrm>
            <a:off x="16637475" y="923180"/>
            <a:ext cx="814531" cy="649588"/>
          </a:xfrm>
          <a:prstGeom prst="rect">
            <a:avLst/>
          </a:prstGeom>
        </p:spPr>
      </p:pic>
      <p:pic>
        <p:nvPicPr>
          <p:cNvPr id="6" name="Picture 5" descr="A pie chart with text&#10;&#10;Description automatically generated">
            <a:extLst>
              <a:ext uri="{FF2B5EF4-FFF2-40B4-BE49-F238E27FC236}">
                <a16:creationId xmlns:a16="http://schemas.microsoft.com/office/drawing/2014/main" id="{6A841826-3907-40BB-9DE9-49DB41A51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044" y="2719715"/>
            <a:ext cx="13889731" cy="6136418"/>
          </a:xfrm>
          <a:prstGeom prst="rect">
            <a:avLst/>
          </a:prstGeom>
        </p:spPr>
      </p:pic>
    </p:spTree>
    <p:extLst>
      <p:ext uri="{BB962C8B-B14F-4D97-AF65-F5344CB8AC3E}">
        <p14:creationId xmlns:p14="http://schemas.microsoft.com/office/powerpoint/2010/main" val="63426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EA46795652F8418F6761EA95974F91" ma:contentTypeVersion="15" ma:contentTypeDescription="Create a new document." ma:contentTypeScope="" ma:versionID="07de4f1afb181862e5557ff3e341f737">
  <xsd:schema xmlns:xsd="http://www.w3.org/2001/XMLSchema" xmlns:xs="http://www.w3.org/2001/XMLSchema" xmlns:p="http://schemas.microsoft.com/office/2006/metadata/properties" xmlns:ns2="bcc0b189-8b19-44f9-9b88-c9b3ccc6fb59" xmlns:ns3="1aa640ac-ddda-4959-86bf-a24fc1f54638" targetNamespace="http://schemas.microsoft.com/office/2006/metadata/properties" ma:root="true" ma:fieldsID="74bdb4f51533711d7483a6b1eb154023" ns2:_="" ns3:_="">
    <xsd:import namespace="bcc0b189-8b19-44f9-9b88-c9b3ccc6fb59"/>
    <xsd:import namespace="1aa640ac-ddda-4959-86bf-a24fc1f546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b189-8b19-44f9-9b88-c9b3ccc6fb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f38a1b1-358e-4562-bf24-facc6698757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a640ac-ddda-4959-86bf-a24fc1f546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78606406-6c40-417a-999b-850bdde3e66a}" ma:internalName="TaxCatchAll" ma:showField="CatchAllData" ma:web="1aa640ac-ddda-4959-86bf-a24fc1f546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aa640ac-ddda-4959-86bf-a24fc1f54638" xsi:nil="true"/>
    <lcf76f155ced4ddcb4097134ff3c332f xmlns="bcc0b189-8b19-44f9-9b88-c9b3ccc6fb5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DFD8B2-A4AA-45F7-B6BE-7FCDF470EF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b189-8b19-44f9-9b88-c9b3ccc6fb59"/>
    <ds:schemaRef ds:uri="1aa640ac-ddda-4959-86bf-a24fc1f546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7C0178-956C-437D-B9CE-1146F32796C7}">
  <ds:schemaRefs>
    <ds:schemaRef ds:uri="http://schemas.microsoft.com/sharepoint/v3/contenttype/forms"/>
  </ds:schemaRefs>
</ds:datastoreItem>
</file>

<file path=customXml/itemProps3.xml><?xml version="1.0" encoding="utf-8"?>
<ds:datastoreItem xmlns:ds="http://schemas.openxmlformats.org/officeDocument/2006/customXml" ds:itemID="{547E5EBF-481A-4726-9967-E394A5DA7659}">
  <ds:schemaRefs>
    <ds:schemaRef ds:uri="1aa640ac-ddda-4959-86bf-a24fc1f54638"/>
    <ds:schemaRef ds:uri="bcc0b189-8b19-44f9-9b88-c9b3ccc6fb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NADSA March 7 2024 FIRST TAKE</Template>
  <TotalTime>398</TotalTime>
  <Words>2950</Words>
  <Application>Microsoft Office PowerPoint</Application>
  <PresentationFormat>Custom</PresentationFormat>
  <Paragraphs>225</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franklin-gothic-urw</vt:lpstr>
      <vt:lpstr>Open Sans</vt:lpstr>
      <vt:lpstr>Poppins Bold</vt:lpstr>
      <vt:lpstr>Symbol</vt:lpstr>
      <vt:lpstr>Arial</vt:lpstr>
      <vt:lpstr>HK Grotesk Bold</vt:lpstr>
      <vt:lpstr>Roboto</vt:lpstr>
      <vt:lpstr>Calibri</vt:lpstr>
      <vt:lpstr>Inter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Kenny</dc:creator>
  <cp:lastModifiedBy>Dennis Kenny</cp:lastModifiedBy>
  <cp:revision>2</cp:revision>
  <cp:lastPrinted>2021-05-21T20:06:05Z</cp:lastPrinted>
  <dcterms:created xsi:type="dcterms:W3CDTF">2024-03-03T20:11:05Z</dcterms:created>
  <dcterms:modified xsi:type="dcterms:W3CDTF">2024-03-06T20:17:44Z</dcterms:modified>
  <dc:identifier>DAD7Igkm4kk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0x0101002BEA46795652F8418F6761EA95974F91</vt:lpwstr>
  </property>
  <property fmtid="{D5CDD505-2E9C-101B-9397-08002B2CF9AE}" pid="3" name="MediaServiceImageTags">
    <vt:lpwstr/>
  </property>
</Properties>
</file>